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8" r:id="rId1"/>
    <p:sldMasterId id="2147483669" r:id="rId2"/>
    <p:sldMasterId id="2147483690" r:id="rId3"/>
    <p:sldMasterId id="2147483711" r:id="rId4"/>
  </p:sldMasterIdLst>
  <p:notesMasterIdLst>
    <p:notesMasterId r:id="rId24"/>
  </p:notesMasterIdLst>
  <p:sldIdLst>
    <p:sldId id="256" r:id="rId5"/>
    <p:sldId id="260" r:id="rId6"/>
    <p:sldId id="300" r:id="rId7"/>
    <p:sldId id="302" r:id="rId8"/>
    <p:sldId id="307" r:id="rId9"/>
    <p:sldId id="303" r:id="rId10"/>
    <p:sldId id="304" r:id="rId11"/>
    <p:sldId id="305" r:id="rId12"/>
    <p:sldId id="290" r:id="rId13"/>
    <p:sldId id="312" r:id="rId14"/>
    <p:sldId id="313" r:id="rId15"/>
    <p:sldId id="314" r:id="rId16"/>
    <p:sldId id="315" r:id="rId17"/>
    <p:sldId id="293" r:id="rId18"/>
    <p:sldId id="309" r:id="rId19"/>
    <p:sldId id="310" r:id="rId20"/>
    <p:sldId id="311" r:id="rId21"/>
    <p:sldId id="299" r:id="rId22"/>
    <p:sldId id="285" r:id="rId23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FEE"/>
    <a:srgbClr val="F3FEEE"/>
    <a:srgbClr val="B2BBBB"/>
    <a:srgbClr val="B1B9C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7F3EF1F-4AFF-494E-ACD5-0B893A5E18C6}">
  <a:tblStyle styleId="{17F3EF1F-4AFF-494E-ACD5-0B893A5E18C6}" styleName="Table_0"/>
  <a:tblStyle styleId="{1D875811-8684-4DCD-AF79-09C660EBDD9E}" styleName="Table_1"/>
  <a:tblStyle styleId="{368544E3-2264-40BF-A193-DE49F4B99CC0}" styleName="Table_2"/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 showGuides="1">
      <p:cViewPr varScale="1">
        <p:scale>
          <a:sx n="98" d="100"/>
          <a:sy n="98" d="100"/>
        </p:scale>
        <p:origin x="576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jpe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jpg>
</file>

<file path=ppt/media/image4.jpeg>
</file>

<file path=ppt/media/image40.jpeg>
</file>

<file path=ppt/media/image41.png>
</file>

<file path=ppt/media/image42.png>
</file>

<file path=ppt/media/image43.jpeg>
</file>

<file path=ppt/media/image44.jpeg>
</file>

<file path=ppt/media/image45.jpg>
</file>

<file path=ppt/media/image46.png>
</file>

<file path=ppt/media/image47.jpg>
</file>

<file path=ppt/media/image48.pn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835148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4637213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0198673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1413601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2725122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31" name="Shape 4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290410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54727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120385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066887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833392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343773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599848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8996371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723973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microsoft.com/office/2007/relationships/hdphoto" Target="../media/hdphoto2.wdp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9.png"/><Relationship Id="rId11" Type="http://schemas.openxmlformats.org/officeDocument/2006/relationships/image" Target="../media/image24.jpeg"/><Relationship Id="rId5" Type="http://schemas.openxmlformats.org/officeDocument/2006/relationships/image" Target="../media/image18.jpeg"/><Relationship Id="rId10" Type="http://schemas.openxmlformats.org/officeDocument/2006/relationships/image" Target="../media/image23.jpe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7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7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9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2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3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4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5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microsoft.com/office/2007/relationships/hdphoto" Target="../media/hdphoto1.wdp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7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7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9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2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3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4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5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7.pn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7.pn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9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2.png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3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4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5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ourse Slide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/>
          <p:nvPr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www.edureka.co/advanced-predictive-modelling-in-r</a:t>
            </a:r>
          </a:p>
        </p:txBody>
      </p:sp>
      <p:pic>
        <p:nvPicPr>
          <p:cNvPr id="14" name="Shape 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95835" y="51470"/>
            <a:ext cx="2952328" cy="2952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ands - on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10" name="Shape 11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for the next clas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17" name="Shape 11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Shape 1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05325" y="698983"/>
            <a:ext cx="5424375" cy="406828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0" name="Shape 120"/>
          <p:cNvSpPr txBox="1"/>
          <p:nvPr/>
        </p:nvSpPr>
        <p:spPr>
          <a:xfrm>
            <a:off x="1619671" y="4795837"/>
            <a:ext cx="4903439" cy="2616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en-US" sz="1050" b="0" i="0" u="none" strike="noStrike" cap="none" baseline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2015 – Abheri Technologies Pvt. Ltd. </a:t>
            </a:r>
          </a:p>
        </p:txBody>
      </p:sp>
      <p:sp>
        <p:nvSpPr>
          <p:cNvPr id="121" name="Shape 121"/>
          <p:cNvSpPr txBox="1"/>
          <p:nvPr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www.edureka.co/advanced-predictive-modelling-in-r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re-work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24" name="Shape 124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00527" y="923496"/>
            <a:ext cx="3743324" cy="366875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pyrigh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Shape 13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3" name="Shape 133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  <p:pic>
        <p:nvPicPr>
          <p:cNvPr id="134" name="Shape 1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15075" y="729258"/>
            <a:ext cx="4226401" cy="441424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/>
          <p:nvPr/>
        </p:nvSpPr>
        <p:spPr>
          <a:xfrm>
            <a:off x="533400" y="819150"/>
            <a:ext cx="8305799" cy="95410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This courseware is copyright © edureka 2014. Any reproduction without expressed written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permission from edureka is strictly forbidden. PMI members, credential holders, and REP’s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who Engage in unauthorized duplication of the courseware will be held duly accountable by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4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the PMI Ethics Committee.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eference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Shape 13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0" name="Shape 140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rmula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Shape 143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What’s within the LMS?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0" name="Shape 150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1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66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66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9144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9144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5348051" y="4795064"/>
            <a:ext cx="37346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www.edureka.co/advanced-predictive-modelling-in-r</a:t>
            </a:r>
            <a:endParaRPr lang="en-IN" sz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6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urs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sz="1800" kern="1200" dirty="0">
              <a:solidFill>
                <a:srgbClr val="262626"/>
              </a:solidFill>
              <a:latin typeface="Calibri"/>
              <a:ea typeface="+mn-ea"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7164288" y="3797765"/>
            <a:ext cx="1872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rgbClr val="53158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By: </a:t>
            </a:r>
          </a:p>
          <a:p>
            <a:r>
              <a:rPr lang="en-GB" sz="1600" dirty="0" smtClean="0">
                <a:solidFill>
                  <a:srgbClr val="53158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Sreenivasulu Saya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917" y="627534"/>
            <a:ext cx="2700165" cy="2025124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prstClr val="whit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prstClr val="whit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4138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ow it works?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Shape 32"/>
          <p:cNvSpPr txBox="1"/>
          <p:nvPr userDrawn="1"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 dirty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www.edureka.co/advanced-predictive-modelling-in-r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48640" y="901299"/>
            <a:ext cx="7123167" cy="3938339"/>
            <a:chOff x="548640" y="901299"/>
            <a:chExt cx="7123167" cy="3938339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654175" y="901299"/>
              <a:ext cx="1049041" cy="619675"/>
            </a:xfrm>
            <a:prstGeom prst="rect">
              <a:avLst/>
            </a:prstGeom>
          </p:spPr>
        </p:pic>
        <p:grpSp>
          <p:nvGrpSpPr>
            <p:cNvPr id="23" name="Group 22"/>
            <p:cNvGrpSpPr/>
            <p:nvPr/>
          </p:nvGrpSpPr>
          <p:grpSpPr>
            <a:xfrm>
              <a:off x="548640" y="4230902"/>
              <a:ext cx="1070903" cy="608736"/>
              <a:chOff x="5659045" y="1210738"/>
              <a:chExt cx="2153043" cy="1368288"/>
            </a:xfrm>
          </p:grpSpPr>
          <p:pic>
            <p:nvPicPr>
              <p:cNvPr id="40" name="Picture 39"/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srgbClr val="4F81BD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54" y="1408592"/>
                <a:ext cx="1170434" cy="1170434"/>
              </a:xfrm>
              <a:prstGeom prst="rect">
                <a:avLst/>
              </a:prstGeom>
            </p:spPr>
          </p:pic>
          <p:pic>
            <p:nvPicPr>
              <p:cNvPr id="41" name="Picture 40"/>
              <p:cNvPicPr>
                <a:picLocks noChangeAspect="1"/>
              </p:cNvPicPr>
              <p:nvPr/>
            </p:nvPicPr>
            <p:blipFill>
              <a:blip r:embed="rId5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rgbClr val="4F81BD">
                    <a:shade val="45000"/>
                    <a:satMod val="135000"/>
                  </a:srgb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659045" y="1210738"/>
                <a:ext cx="1135108" cy="1196016"/>
              </a:xfrm>
              <a:prstGeom prst="rect">
                <a:avLst/>
              </a:prstGeom>
            </p:spPr>
          </p:pic>
        </p:grpSp>
        <p:pic>
          <p:nvPicPr>
            <p:cNvPr id="24" name="Picture 2" descr="http://www.thewellatlentrise.org/img/quiz.png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43443" y="1684106"/>
              <a:ext cx="645908" cy="645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970120" y="2493146"/>
              <a:ext cx="733096" cy="671433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945356" y="3327711"/>
              <a:ext cx="812518" cy="674681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83091" y="1720109"/>
              <a:ext cx="605684" cy="61202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 rotWithShape="1">
            <a:blip r:embed="rId10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647" t="16179" r="16442" b="15905"/>
            <a:stretch/>
          </p:blipFill>
          <p:spPr>
            <a:xfrm>
              <a:off x="786346" y="901299"/>
              <a:ext cx="689893" cy="660743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11" cstate="print">
              <a:duotone>
                <a:srgbClr val="4F81BD">
                  <a:shade val="45000"/>
                  <a:satMod val="135000"/>
                </a:srgbClr>
                <a:prstClr val="white"/>
              </a:duotone>
              <a:clrChange>
                <a:clrFrom>
                  <a:srgbClr val="E3E2D0"/>
                </a:clrFrom>
                <a:clrTo>
                  <a:srgbClr val="E3E2D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4" t="18267" r="28090" b="20637"/>
            <a:stretch/>
          </p:blipFill>
          <p:spPr>
            <a:xfrm>
              <a:off x="730780" y="2398027"/>
              <a:ext cx="652178" cy="815223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12" cstate="print">
              <a:duotone>
                <a:srgbClr val="4F81BD">
                  <a:shade val="45000"/>
                  <a:satMod val="135000"/>
                </a:srgbClr>
                <a:prstClr val="white"/>
              </a:duotone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37" t="18178" r="21236" b="22097"/>
            <a:stretch/>
          </p:blipFill>
          <p:spPr>
            <a:xfrm>
              <a:off x="771967" y="3404404"/>
              <a:ext cx="627931" cy="642983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>
            <a:xfrm>
              <a:off x="5775134" y="3607174"/>
              <a:ext cx="172319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 </a:t>
              </a:r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Verifiable Certificate</a:t>
              </a:r>
              <a:endParaRPr lang="en-US" sz="12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567917" y="1100089"/>
              <a:ext cx="172758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Experienced </a:t>
              </a:r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Instructor</a:t>
              </a:r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570034" y="1867854"/>
              <a:ext cx="133132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Live </a:t>
              </a:r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Online Class</a:t>
              </a:r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1562100" y="3532277"/>
              <a:ext cx="133248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Survey </a:t>
              </a:r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Feedback</a:t>
              </a:r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560948" y="4439648"/>
              <a:ext cx="109196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24x7 </a:t>
              </a:r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Support</a:t>
              </a:r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562100" y="2760639"/>
              <a:ext cx="142782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In-class Questions</a:t>
              </a:r>
              <a:endParaRPr lang="en-US" sz="1200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775134" y="1027685"/>
              <a:ext cx="175368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Class R</a:t>
              </a:r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ecording </a:t>
              </a: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 LMS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5775134" y="1887515"/>
              <a:ext cx="189667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Module </a:t>
              </a:r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Wise Assessment</a:t>
              </a:r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775134" y="2747345"/>
              <a:ext cx="105343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Project </a:t>
              </a:r>
              <a:r>
                <a:rPr lang="en-US" sz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</a:t>
              </a:r>
              <a:endPara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8952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Shape 31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2" name="Shape 32"/>
          <p:cNvSpPr txBox="1"/>
          <p:nvPr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 dirty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www.edureka.co/advanced-predictive-modelling-in-r</a:t>
            </a: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6430" y="4826774"/>
            <a:ext cx="6143668" cy="274637"/>
          </a:xfrm>
          <a:prstGeom prst="rect">
            <a:avLst/>
          </a:prstGeom>
        </p:spPr>
        <p:txBody>
          <a:bodyPr/>
          <a:lstStyle>
            <a:lvl1pPr algn="ctr">
              <a:defRPr sz="10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rgbClr val="262626">
                    <a:lumMod val="50000"/>
                    <a:lumOff val="50000"/>
                  </a:srgbClr>
                </a:solidFill>
              </a:rPr>
              <a:t>© Copyright 2015 – </a:t>
            </a:r>
            <a:r>
              <a:rPr lang="en-IN" dirty="0" err="1" smtClean="0">
                <a:solidFill>
                  <a:srgbClr val="262626">
                    <a:lumMod val="50000"/>
                    <a:lumOff val="50000"/>
                  </a:srgbClr>
                </a:solidFill>
              </a:rPr>
              <a:t>Abheri</a:t>
            </a:r>
            <a:r>
              <a:rPr lang="en-IN" dirty="0" smtClean="0">
                <a:solidFill>
                  <a:srgbClr val="262626">
                    <a:lumMod val="50000"/>
                    <a:lumOff val="50000"/>
                  </a:srgbClr>
                </a:solidFill>
              </a:rPr>
              <a:t> Technologies Pvt. Ltd. </a:t>
            </a:r>
            <a:endParaRPr lang="en-IN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999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rse Topic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 userDrawn="1"/>
        </p:nvSpPr>
        <p:spPr>
          <a:xfrm>
            <a:off x="517134" y="771550"/>
            <a:ext cx="4373810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1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b="1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 to Pentaho BI Suite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2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Designer - Basic</a:t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3</a:t>
            </a: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 - Advanced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Introduction</a:t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5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Transformation</a:t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6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Job and More</a:t>
            </a: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 userDrawn="1"/>
        </p:nvSpPr>
        <p:spPr>
          <a:xfrm>
            <a:off x="4580404" y="771550"/>
            <a:ext cx="4106416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BA Server and User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Console</a:t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8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</a:t>
            </a: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25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bjectiv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54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1619672" y="4795838"/>
            <a:ext cx="49034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© Copyright 2015 – </a:t>
            </a:r>
            <a:r>
              <a:rPr lang="en-US" sz="1050" dirty="0" err="1" smtClean="0">
                <a:solidFill>
                  <a:prstClr val="white">
                    <a:lumMod val="50000"/>
                  </a:prstClr>
                </a:solidFill>
              </a:rPr>
              <a:t>Abheri</a:t>
            </a:r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 Technologies Pvt. Ltd. </a:t>
            </a:r>
          </a:p>
        </p:txBody>
      </p:sp>
    </p:spTree>
    <p:extLst>
      <p:ext uri="{BB962C8B-B14F-4D97-AF65-F5344CB8AC3E}">
        <p14:creationId xmlns:p14="http://schemas.microsoft.com/office/powerpoint/2010/main" val="2966985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b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122036" y="2574648"/>
            <a:ext cx="9322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/>
            <a:r>
              <a:rPr lang="en-IN" sz="3200" b="1" kern="1200" dirty="0" smtClean="0">
                <a:solidFill>
                  <a:srgbClr val="0070C0"/>
                </a:solidFill>
                <a:latin typeface="Calibri"/>
                <a:ea typeface="Tahoma" pitchFamily="34" charset="0"/>
                <a:cs typeface="Tahoma" pitchFamily="34" charset="0"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2535703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Q n A Templat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sz="1800" kern="1200" dirty="0">
                <a:solidFill>
                  <a:srgbClr val="262626"/>
                </a:solidFill>
                <a:latin typeface="Calibri"/>
                <a:ea typeface="+mn-ea"/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sz="1800" kern="1200" dirty="0">
                <a:solidFill>
                  <a:srgbClr val="262626"/>
                </a:solidFill>
                <a:ea typeface="+mn-ea"/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943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intro only in module 1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sz="1800" kern="1200" dirty="0">
                <a:solidFill>
                  <a:srgbClr val="262626"/>
                </a:solidFill>
                <a:latin typeface="Calibri"/>
                <a:ea typeface="+mn-ea"/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sz="1800" kern="1200" dirty="0">
                <a:solidFill>
                  <a:srgbClr val="262626"/>
                </a:solidFill>
                <a:ea typeface="+mn-ea"/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434408" y="1064248"/>
            <a:ext cx="2091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/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Hello There!!</a:t>
            </a:r>
          </a:p>
          <a:p>
            <a:pPr algn="ctr" defTabSz="685800"/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My name is Annie. </a:t>
            </a:r>
            <a:b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 love quizzes and</a:t>
            </a:r>
          </a:p>
          <a:p>
            <a:pPr algn="ctr" defTabSz="685800"/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puzzles and I am here to make you guys think and answer my questions.</a:t>
            </a:r>
          </a:p>
        </p:txBody>
      </p:sp>
      <p:sp>
        <p:nvSpPr>
          <p:cNvPr id="14" name="Oval Callout 13"/>
          <p:cNvSpPr/>
          <p:nvPr userDrawn="1"/>
        </p:nvSpPr>
        <p:spPr>
          <a:xfrm>
            <a:off x="3329313" y="986319"/>
            <a:ext cx="2301413" cy="1520575"/>
          </a:xfrm>
          <a:prstGeom prst="wedgeEllipseCallout">
            <a:avLst>
              <a:gd name="adj1" fmla="val -66422"/>
              <a:gd name="adj2" fmla="val 5292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IN" sz="1350" kern="12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76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estion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66"/>
            <a:r>
              <a:rPr lang="en-IN" sz="2500" b="1" kern="1200" dirty="0">
                <a:solidFill>
                  <a:srgbClr val="002060"/>
                </a:solidFill>
                <a:latin typeface="Castellar" pitchFamily="18" charset="0"/>
                <a:ea typeface="+mn-ea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48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nds - 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4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488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rther Reading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81" r="3827" b="9027"/>
          <a:stretch/>
        </p:blipFill>
        <p:spPr>
          <a:xfrm>
            <a:off x="4680992" y="1265981"/>
            <a:ext cx="3744416" cy="3013258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599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bjective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35" name="Shape 35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8" name="Shape 38"/>
          <p:cNvSpPr txBox="1"/>
          <p:nvPr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www.edureka.co/advanced-predictive-modelling-in-r</a:t>
            </a:r>
          </a:p>
        </p:txBody>
      </p:sp>
      <p:pic>
        <p:nvPicPr>
          <p:cNvPr id="7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3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for the next clas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325" y="698983"/>
            <a:ext cx="5424375" cy="4068281"/>
          </a:xfrm>
          <a:prstGeom prst="rect">
            <a:avLst/>
          </a:prstGeom>
        </p:spPr>
      </p:pic>
      <p:sp>
        <p:nvSpPr>
          <p:cNvPr id="9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619672" y="4795838"/>
            <a:ext cx="49034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© Copyright 2015 – </a:t>
            </a:r>
            <a:r>
              <a:rPr lang="en-US" sz="1050" dirty="0" err="1" smtClean="0">
                <a:solidFill>
                  <a:prstClr val="white">
                    <a:lumMod val="50000"/>
                  </a:prstClr>
                </a:solidFill>
              </a:rPr>
              <a:t>Abheri</a:t>
            </a:r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 Technologies Pvt. Ltd. </a:t>
            </a:r>
          </a:p>
        </p:txBody>
      </p:sp>
    </p:spTree>
    <p:extLst>
      <p:ext uri="{BB962C8B-B14F-4D97-AF65-F5344CB8AC3E}">
        <p14:creationId xmlns:p14="http://schemas.microsoft.com/office/powerpoint/2010/main" val="375304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ssignment 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685" y="555627"/>
            <a:ext cx="6624736" cy="4161000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02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-work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lum bright="70000" contrast="-70000"/>
          </a:blip>
          <a:stretch>
            <a:fillRect/>
          </a:stretch>
        </p:blipFill>
        <p:spPr>
          <a:xfrm>
            <a:off x="2600528" y="923497"/>
            <a:ext cx="3743325" cy="3668757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3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268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pyrigh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2" descr="copyright stamp - stock photo"/>
          <p:cNvPicPr>
            <a:picLocks noChangeAspect="1" noChangeArrowheads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076" y="729258"/>
            <a:ext cx="4226401" cy="441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533400" y="819150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courseware is copyright © </a:t>
            </a:r>
            <a:r>
              <a:rPr lang="en-US" kern="1200" dirty="0" err="1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</a:t>
            </a:r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2014. Any reproduction without expressed written</a:t>
            </a:r>
          </a:p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permission from </a:t>
            </a:r>
            <a:r>
              <a:rPr lang="en-US" kern="1200" dirty="0" err="1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</a:t>
            </a:r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strictly forbidden. PMI members, credential holders, and REP’s</a:t>
            </a:r>
          </a:p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Engage in unauthorized duplication of the courseware will be held duly accountable by</a:t>
            </a:r>
          </a:p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PMI Ethics Committee.</a:t>
            </a:r>
            <a:endParaRPr lang="en-IN" kern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1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c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573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mula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85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at’s within the LMS?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642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urs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sz="1800" kern="1200" dirty="0">
              <a:solidFill>
                <a:srgbClr val="262626"/>
              </a:solidFill>
              <a:latin typeface="Calibri"/>
              <a:ea typeface="+mn-ea"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7164288" y="3797765"/>
            <a:ext cx="1872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rgbClr val="53158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By: </a:t>
            </a:r>
          </a:p>
          <a:p>
            <a:r>
              <a:rPr lang="en-GB" sz="1600" dirty="0" smtClean="0">
                <a:solidFill>
                  <a:srgbClr val="53158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Sreenivasulu Saya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917" y="627534"/>
            <a:ext cx="2700165" cy="2025124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prstClr val="whit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prstClr val="whit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07393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ow it works?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 userDrawn="1">
            <p:extLst/>
          </p:nvPr>
        </p:nvGraphicFramePr>
        <p:xfrm>
          <a:off x="456714" y="574982"/>
          <a:ext cx="6059016" cy="4457700"/>
        </p:xfrm>
        <a:graphic>
          <a:graphicData uri="http://schemas.openxmlformats.org/drawingml/2006/table">
            <a:tbl>
              <a:tblPr firstRow="1" bandRow="1"/>
              <a:tblGrid>
                <a:gridCol w="1066800"/>
                <a:gridCol w="4992216"/>
              </a:tblGrid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LIVE Online Class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Class Recording in LMS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24/7 Post Class Support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Module Wise Quiz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Project Work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Verifiable Certificate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1" name="Group 10"/>
          <p:cNvGrpSpPr/>
          <p:nvPr userDrawn="1"/>
        </p:nvGrpSpPr>
        <p:grpSpPr>
          <a:xfrm>
            <a:off x="533400" y="742950"/>
            <a:ext cx="965632" cy="4114800"/>
            <a:chOff x="533400" y="895350"/>
            <a:chExt cx="965632" cy="411480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533400" y="1610550"/>
              <a:ext cx="853215" cy="504000"/>
            </a:xfrm>
            <a:prstGeom prst="rect">
              <a:avLst/>
            </a:prstGeom>
          </p:spPr>
        </p:pic>
        <p:grpSp>
          <p:nvGrpSpPr>
            <p:cNvPr id="13" name="Group 12"/>
            <p:cNvGrpSpPr/>
            <p:nvPr/>
          </p:nvGrpSpPr>
          <p:grpSpPr>
            <a:xfrm>
              <a:off x="762000" y="2296350"/>
              <a:ext cx="720000" cy="504000"/>
              <a:chOff x="5659045" y="1210738"/>
              <a:chExt cx="2153043" cy="1368288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srgbClr val="4F81BD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54" y="1408592"/>
                <a:ext cx="1170434" cy="1170434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5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rgbClr val="4F81BD">
                    <a:shade val="45000"/>
                    <a:satMod val="135000"/>
                  </a:srgb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659045" y="1210738"/>
                <a:ext cx="1135108" cy="1196016"/>
              </a:xfrm>
              <a:prstGeom prst="rect">
                <a:avLst/>
              </a:prstGeom>
            </p:spPr>
          </p:pic>
        </p:grpSp>
        <p:pic>
          <p:nvPicPr>
            <p:cNvPr id="14" name="Picture 2" descr="http://www.thewellatlentrise.org/img/quiz.png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" y="3028950"/>
              <a:ext cx="504000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3790950"/>
              <a:ext cx="612000" cy="560523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4398150"/>
              <a:ext cx="737032" cy="6120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38200" y="895350"/>
              <a:ext cx="504000" cy="509278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95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ank You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" name="Shape 61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2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3" name="Shape 63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  <p:pic>
        <p:nvPicPr>
          <p:cNvPr id="64" name="Shape 6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1" cy="5147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6430" y="4826774"/>
            <a:ext cx="6143668" cy="274637"/>
          </a:xfrm>
          <a:prstGeom prst="rect">
            <a:avLst/>
          </a:prstGeom>
        </p:spPr>
        <p:txBody>
          <a:bodyPr/>
          <a:lstStyle>
            <a:lvl1pPr algn="ctr">
              <a:defRPr sz="10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rgbClr val="262626">
                    <a:lumMod val="50000"/>
                    <a:lumOff val="50000"/>
                  </a:srgbClr>
                </a:solidFill>
              </a:rPr>
              <a:t>© Copyright 2015 – </a:t>
            </a:r>
            <a:r>
              <a:rPr lang="en-IN" dirty="0" err="1" smtClean="0">
                <a:solidFill>
                  <a:srgbClr val="262626">
                    <a:lumMod val="50000"/>
                    <a:lumOff val="50000"/>
                  </a:srgbClr>
                </a:solidFill>
              </a:rPr>
              <a:t>Abheri</a:t>
            </a:r>
            <a:r>
              <a:rPr lang="en-IN" dirty="0" smtClean="0">
                <a:solidFill>
                  <a:srgbClr val="262626">
                    <a:lumMod val="50000"/>
                    <a:lumOff val="50000"/>
                  </a:srgbClr>
                </a:solidFill>
              </a:rPr>
              <a:t> Technologies Pvt. Ltd. </a:t>
            </a:r>
            <a:endParaRPr lang="en-IN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61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rse Topic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 userDrawn="1"/>
        </p:nvSpPr>
        <p:spPr>
          <a:xfrm>
            <a:off x="517134" y="771550"/>
            <a:ext cx="4373810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1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b="1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 to Pentaho BI Suite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2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Designer - Basic</a:t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3</a:t>
            </a: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 - Advanced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Introduction</a:t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5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Transformation</a:t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6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Job and More</a:t>
            </a: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 userDrawn="1"/>
        </p:nvSpPr>
        <p:spPr>
          <a:xfrm>
            <a:off x="4580404" y="771550"/>
            <a:ext cx="4106416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BA Server and User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Console</a:t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8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</a:t>
            </a: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054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bjectiv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43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1619672" y="4795838"/>
            <a:ext cx="49034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© Copyright 2015 – </a:t>
            </a:r>
            <a:r>
              <a:rPr lang="en-US" sz="1050" dirty="0" err="1" smtClean="0">
                <a:solidFill>
                  <a:prstClr val="white">
                    <a:lumMod val="50000"/>
                  </a:prstClr>
                </a:solidFill>
              </a:rPr>
              <a:t>Abheri</a:t>
            </a:r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 Technologies Pvt. Ltd. </a:t>
            </a:r>
          </a:p>
        </p:txBody>
      </p:sp>
    </p:spTree>
    <p:extLst>
      <p:ext uri="{BB962C8B-B14F-4D97-AF65-F5344CB8AC3E}">
        <p14:creationId xmlns:p14="http://schemas.microsoft.com/office/powerpoint/2010/main" val="1425684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b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122036" y="2574648"/>
            <a:ext cx="9322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/>
            <a:r>
              <a:rPr lang="en-IN" sz="3200" b="1" kern="1200" dirty="0" smtClean="0">
                <a:solidFill>
                  <a:srgbClr val="0070C0"/>
                </a:solidFill>
                <a:latin typeface="Calibri"/>
                <a:ea typeface="Tahoma" pitchFamily="34" charset="0"/>
                <a:cs typeface="Tahoma" pitchFamily="34" charset="0"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99269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Q n A Templat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sz="1800" kern="1200" dirty="0">
                <a:solidFill>
                  <a:srgbClr val="262626"/>
                </a:solidFill>
                <a:latin typeface="Calibri"/>
                <a:ea typeface="+mn-ea"/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sz="1800" kern="1200" dirty="0">
                <a:solidFill>
                  <a:srgbClr val="262626"/>
                </a:solidFill>
                <a:ea typeface="+mn-ea"/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61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intro only in module 1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sz="1800" kern="1200" dirty="0">
                <a:solidFill>
                  <a:srgbClr val="262626"/>
                </a:solidFill>
                <a:latin typeface="Calibri"/>
                <a:ea typeface="+mn-ea"/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sz="1800" kern="1200" dirty="0">
                <a:solidFill>
                  <a:srgbClr val="262626"/>
                </a:solidFill>
                <a:ea typeface="+mn-ea"/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434408" y="1064248"/>
            <a:ext cx="2091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/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Hello There!!</a:t>
            </a:r>
          </a:p>
          <a:p>
            <a:pPr algn="ctr" defTabSz="685800"/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My name is Annie. </a:t>
            </a:r>
            <a:b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 love quizzes and</a:t>
            </a:r>
          </a:p>
          <a:p>
            <a:pPr algn="ctr" defTabSz="685800"/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puzzles and I am here to make you guys think and answer my questions.</a:t>
            </a:r>
          </a:p>
        </p:txBody>
      </p:sp>
      <p:sp>
        <p:nvSpPr>
          <p:cNvPr id="14" name="Oval Callout 13"/>
          <p:cNvSpPr/>
          <p:nvPr userDrawn="1"/>
        </p:nvSpPr>
        <p:spPr>
          <a:xfrm>
            <a:off x="3329313" y="986319"/>
            <a:ext cx="2301413" cy="1520575"/>
          </a:xfrm>
          <a:prstGeom prst="wedgeEllipseCallout">
            <a:avLst>
              <a:gd name="adj1" fmla="val -66422"/>
              <a:gd name="adj2" fmla="val 5292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IN" sz="1350" kern="12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44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estion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66"/>
            <a:r>
              <a:rPr lang="en-IN" sz="2500" b="1" kern="1200" dirty="0">
                <a:solidFill>
                  <a:srgbClr val="002060"/>
                </a:solidFill>
                <a:latin typeface="Castellar" pitchFamily="18" charset="0"/>
                <a:ea typeface="+mn-ea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93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nds - 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4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249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rther Reading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81" r="3827" b="9027"/>
          <a:stretch/>
        </p:blipFill>
        <p:spPr>
          <a:xfrm>
            <a:off x="4680992" y="1265981"/>
            <a:ext cx="3744416" cy="3013258"/>
          </a:xfrm>
          <a:prstGeom prst="rect">
            <a:avLst/>
          </a:prstGeom>
        </p:spPr>
      </p:pic>
      <p:sp>
        <p:nvSpPr>
          <p:cNvPr id="7" name="Shape 32"/>
          <p:cNvSpPr txBox="1"/>
          <p:nvPr userDrawn="1"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 dirty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www.edureka.co/advanced-predictive-modelling-in-r</a:t>
            </a:r>
          </a:p>
        </p:txBody>
      </p:sp>
    </p:spTree>
    <p:extLst>
      <p:ext uri="{BB962C8B-B14F-4D97-AF65-F5344CB8AC3E}">
        <p14:creationId xmlns:p14="http://schemas.microsoft.com/office/powerpoint/2010/main" val="2369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urse Topic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Shape 67"/>
          <p:cNvSpPr txBox="1"/>
          <p:nvPr/>
        </p:nvSpPr>
        <p:spPr>
          <a:xfrm>
            <a:off x="34925" y="4795837"/>
            <a:ext cx="1441449" cy="2762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8" name="Shape 68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  <p:sp>
        <p:nvSpPr>
          <p:cNvPr id="69" name="Shape 69"/>
          <p:cNvSpPr/>
          <p:nvPr/>
        </p:nvSpPr>
        <p:spPr>
          <a:xfrm>
            <a:off x="517133" y="771550"/>
            <a:ext cx="4373809" cy="38020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1 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b="1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Introduction to Pentaho BI Suite</a:t>
            </a: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/>
            </a:r>
            <a:b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US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2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Report Designer - Basic</a:t>
            </a:r>
            <a:b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US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3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Report Designer - Advanced</a:t>
            </a:r>
            <a:b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US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4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Data Integration - Introduction</a:t>
            </a:r>
            <a:b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US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5 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Data Integration - Transformation</a:t>
            </a:r>
            <a:b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US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6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Data Integration - Job and More</a:t>
            </a:r>
          </a:p>
          <a:p>
            <a:pPr marL="742950" marR="0" lvl="1" indent="-2095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2667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2667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0" name="Shape 70"/>
          <p:cNvSpPr/>
          <p:nvPr/>
        </p:nvSpPr>
        <p:spPr>
          <a:xfrm>
            <a:off x="4580403" y="771550"/>
            <a:ext cx="4106415" cy="38020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7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Pentaho BA Server and User Console</a:t>
            </a:r>
            <a:b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en-US"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Noto Symbol"/>
              <a:buChar char="→"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Module 8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Tahoma"/>
              <a:buChar char="»"/>
            </a:pP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Project</a:t>
            </a:r>
          </a:p>
          <a:p>
            <a:pPr marL="742950" marR="0" lvl="1" indent="-2095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2667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742950" marR="0" lvl="1" indent="-2095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2667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342900" marR="0" lvl="0" indent="-2667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Noto Symbol"/>
              <a:buNone/>
            </a:pPr>
            <a:endParaRPr sz="1200" b="0" i="0" u="none" strike="noStrike" cap="none" baseline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for the next clas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325" y="698983"/>
            <a:ext cx="5424375" cy="4068281"/>
          </a:xfrm>
          <a:prstGeom prst="rect">
            <a:avLst/>
          </a:prstGeom>
        </p:spPr>
      </p:pic>
      <p:sp>
        <p:nvSpPr>
          <p:cNvPr id="9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619672" y="4795838"/>
            <a:ext cx="49034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© Copyright 2015 – </a:t>
            </a:r>
            <a:r>
              <a:rPr lang="en-US" sz="1050" dirty="0" err="1" smtClean="0">
                <a:solidFill>
                  <a:prstClr val="white">
                    <a:lumMod val="50000"/>
                  </a:prstClr>
                </a:solidFill>
              </a:rPr>
              <a:t>Abheri</a:t>
            </a:r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 Technologies Pvt. Ltd. </a:t>
            </a:r>
          </a:p>
        </p:txBody>
      </p:sp>
    </p:spTree>
    <p:extLst>
      <p:ext uri="{BB962C8B-B14F-4D97-AF65-F5344CB8AC3E}">
        <p14:creationId xmlns:p14="http://schemas.microsoft.com/office/powerpoint/2010/main" val="354025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ssignment 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685" y="555627"/>
            <a:ext cx="6624736" cy="4161000"/>
          </a:xfrm>
          <a:prstGeom prst="rect">
            <a:avLst/>
          </a:prstGeom>
        </p:spPr>
      </p:pic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Shape 32"/>
          <p:cNvSpPr txBox="1"/>
          <p:nvPr userDrawn="1"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 dirty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www.edureka.co/advanced-predictive-modelling-in-r</a:t>
            </a:r>
          </a:p>
        </p:txBody>
      </p:sp>
    </p:spTree>
    <p:extLst>
      <p:ext uri="{BB962C8B-B14F-4D97-AF65-F5344CB8AC3E}">
        <p14:creationId xmlns:p14="http://schemas.microsoft.com/office/powerpoint/2010/main" val="185069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-work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lum bright="70000" contrast="-70000"/>
          </a:blip>
          <a:stretch>
            <a:fillRect/>
          </a:stretch>
        </p:blipFill>
        <p:spPr>
          <a:xfrm>
            <a:off x="2600528" y="923497"/>
            <a:ext cx="3743325" cy="3668757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53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3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pyrigh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2" descr="copyright stamp - stock photo"/>
          <p:cNvPicPr>
            <a:picLocks noChangeAspect="1" noChangeArrowheads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076" y="729258"/>
            <a:ext cx="4226401" cy="441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533400" y="819150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courseware is copyright © </a:t>
            </a:r>
            <a:r>
              <a:rPr lang="en-US" kern="1200" dirty="0" err="1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</a:t>
            </a:r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2014. Any reproduction without expressed written</a:t>
            </a:r>
          </a:p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permission from </a:t>
            </a:r>
            <a:r>
              <a:rPr lang="en-US" kern="1200" dirty="0" err="1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</a:t>
            </a:r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strictly forbidden. PMI members, credential holders, and REP’s</a:t>
            </a:r>
          </a:p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Engage in unauthorized duplication of the courseware will be held duly accountable by</a:t>
            </a:r>
          </a:p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PMI Ethics Committee.</a:t>
            </a:r>
            <a:endParaRPr lang="en-IN" kern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943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c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07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mula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91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at’s within the LMS?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7263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urs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sz="1800" kern="1200" dirty="0">
              <a:solidFill>
                <a:srgbClr val="262626"/>
              </a:solidFill>
              <a:latin typeface="Calibri"/>
              <a:ea typeface="+mn-ea"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262626">
                  <a:tint val="75000"/>
                </a:srgbClr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7164288" y="3797765"/>
            <a:ext cx="1872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rgbClr val="53158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By: </a:t>
            </a:r>
          </a:p>
          <a:p>
            <a:r>
              <a:rPr lang="en-GB" sz="1600" dirty="0" smtClean="0">
                <a:solidFill>
                  <a:srgbClr val="53158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Sreenivasulu Saya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917" y="627534"/>
            <a:ext cx="2700165" cy="2025124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prstClr val="whit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prstClr val="whit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64353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ow it works?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 userDrawn="1">
            <p:extLst/>
          </p:nvPr>
        </p:nvGraphicFramePr>
        <p:xfrm>
          <a:off x="456714" y="574982"/>
          <a:ext cx="6059016" cy="4457700"/>
        </p:xfrm>
        <a:graphic>
          <a:graphicData uri="http://schemas.openxmlformats.org/drawingml/2006/table">
            <a:tbl>
              <a:tblPr firstRow="1" bandRow="1"/>
              <a:tblGrid>
                <a:gridCol w="1066800"/>
                <a:gridCol w="4992216"/>
              </a:tblGrid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LIVE Online Class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Class Recording in LMS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24/7 Post Class Support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Module Wise Quiz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Project Work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en-IN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7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355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532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709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886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064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240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418" algn="l" defTabSz="914355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Verifiable Certificate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1" name="Group 10"/>
          <p:cNvGrpSpPr/>
          <p:nvPr userDrawn="1"/>
        </p:nvGrpSpPr>
        <p:grpSpPr>
          <a:xfrm>
            <a:off x="533400" y="742950"/>
            <a:ext cx="965632" cy="4114800"/>
            <a:chOff x="533400" y="895350"/>
            <a:chExt cx="965632" cy="411480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533400" y="1610550"/>
              <a:ext cx="853215" cy="504000"/>
            </a:xfrm>
            <a:prstGeom prst="rect">
              <a:avLst/>
            </a:prstGeom>
          </p:spPr>
        </p:pic>
        <p:grpSp>
          <p:nvGrpSpPr>
            <p:cNvPr id="13" name="Group 12"/>
            <p:cNvGrpSpPr/>
            <p:nvPr/>
          </p:nvGrpSpPr>
          <p:grpSpPr>
            <a:xfrm>
              <a:off x="762000" y="2296350"/>
              <a:ext cx="720000" cy="504000"/>
              <a:chOff x="5659045" y="1210738"/>
              <a:chExt cx="2153043" cy="1368288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srgbClr val="4F81BD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54" y="1408592"/>
                <a:ext cx="1170434" cy="1170434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5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rgbClr val="4F81BD">
                    <a:shade val="45000"/>
                    <a:satMod val="135000"/>
                  </a:srgb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659045" y="1210738"/>
                <a:ext cx="1135108" cy="1196016"/>
              </a:xfrm>
              <a:prstGeom prst="rect">
                <a:avLst/>
              </a:prstGeom>
            </p:spPr>
          </p:pic>
        </p:grpSp>
        <p:pic>
          <p:nvPicPr>
            <p:cNvPr id="14" name="Picture 2" descr="http://www.thewellatlentrise.org/img/quiz.png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" y="3028950"/>
              <a:ext cx="504000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3790950"/>
              <a:ext cx="612000" cy="560523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62000" y="4398150"/>
              <a:ext cx="737032" cy="6120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rgbClr val="4F81BD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38200" y="895350"/>
              <a:ext cx="504000" cy="509278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409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0_Title and Conten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Shape 73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4" name="Shape 74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5" name="Shape 75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6" name="Shape 76"/>
          <p:cNvSpPr txBox="1"/>
          <p:nvPr/>
        </p:nvSpPr>
        <p:spPr>
          <a:xfrm>
            <a:off x="1619671" y="4795837"/>
            <a:ext cx="4903439" cy="2616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en-US" sz="1050" b="0" i="0" u="none" strike="noStrike" cap="none" baseline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2015 – Abheri Technologies Pvt. Ltd. </a:t>
            </a:r>
          </a:p>
        </p:txBody>
      </p:sp>
      <p:sp>
        <p:nvSpPr>
          <p:cNvPr id="77" name="Shape 77"/>
          <p:cNvSpPr txBox="1"/>
          <p:nvPr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www.edureka.co/advanced-predictive-modelling-in-r</a:t>
            </a: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6430" y="4826774"/>
            <a:ext cx="6143668" cy="274637"/>
          </a:xfrm>
          <a:prstGeom prst="rect">
            <a:avLst/>
          </a:prstGeom>
        </p:spPr>
        <p:txBody>
          <a:bodyPr/>
          <a:lstStyle>
            <a:lvl1pPr algn="ctr">
              <a:defRPr sz="10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rgbClr val="262626">
                    <a:lumMod val="50000"/>
                    <a:lumOff val="50000"/>
                  </a:srgbClr>
                </a:solidFill>
              </a:rPr>
              <a:t>© Copyright 2015 – </a:t>
            </a:r>
            <a:r>
              <a:rPr lang="en-IN" dirty="0" err="1" smtClean="0">
                <a:solidFill>
                  <a:srgbClr val="262626">
                    <a:lumMod val="50000"/>
                    <a:lumOff val="50000"/>
                  </a:srgbClr>
                </a:solidFill>
              </a:rPr>
              <a:t>Abheri</a:t>
            </a:r>
            <a:r>
              <a:rPr lang="en-IN" dirty="0" smtClean="0">
                <a:solidFill>
                  <a:srgbClr val="262626">
                    <a:lumMod val="50000"/>
                    <a:lumOff val="50000"/>
                  </a:srgbClr>
                </a:solidFill>
              </a:rPr>
              <a:t> Technologies Pvt. Ltd. </a:t>
            </a:r>
            <a:endParaRPr lang="en-IN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73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rse Topic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200" kern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 userDrawn="1"/>
        </p:nvSpPr>
        <p:spPr>
          <a:xfrm>
            <a:off x="517134" y="771550"/>
            <a:ext cx="4373810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1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b="1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 to Pentaho BI Suite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2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Designer - Basic</a:t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3</a:t>
            </a: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Report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 - Advanced</a:t>
            </a: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Introduction</a:t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5 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Transformation</a:t>
            </a:r>
            <a:b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20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6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Data Integration - Job and More</a:t>
            </a: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 userDrawn="1"/>
        </p:nvSpPr>
        <p:spPr>
          <a:xfrm>
            <a:off x="4580404" y="771550"/>
            <a:ext cx="4106416" cy="380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</a:t>
            </a: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Pentaho BA Server and User </a:t>
            </a: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Console</a:t>
            </a:r>
            <a:b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0070C0"/>
              </a:buClr>
              <a:buFont typeface="Symbol" panose="05050102010706020507" pitchFamily="18" charset="2"/>
              <a:buChar char="®"/>
            </a:pPr>
            <a:r>
              <a:rPr lang="en-US" sz="12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Module 8</a:t>
            </a:r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Tahoma" panose="020B0604030504040204" pitchFamily="34" charset="0"/>
              <a:buChar char="»"/>
            </a:pPr>
            <a:r>
              <a:rPr lang="en-IN" sz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</a:t>
            </a: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IN" sz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9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bjectiv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9100" y="1128714"/>
            <a:ext cx="4457700" cy="3638550"/>
          </a:xfrm>
          <a:prstGeom prst="rect">
            <a:avLst/>
          </a:prstGeom>
        </p:spPr>
      </p:pic>
      <p:sp>
        <p:nvSpPr>
          <p:cNvPr id="7" name="TextBox 10"/>
          <p:cNvSpPr txBox="1"/>
          <p:nvPr userDrawn="1"/>
        </p:nvSpPr>
        <p:spPr>
          <a:xfrm>
            <a:off x="34925" y="4795838"/>
            <a:ext cx="1441450" cy="27622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425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1619672" y="4795838"/>
            <a:ext cx="49034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© Copyright 2015 – </a:t>
            </a:r>
            <a:r>
              <a:rPr lang="en-US" sz="1050" dirty="0" err="1" smtClean="0">
                <a:solidFill>
                  <a:prstClr val="white">
                    <a:lumMod val="50000"/>
                  </a:prstClr>
                </a:solidFill>
              </a:rPr>
              <a:t>Abheri</a:t>
            </a:r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 Technologies Pvt. Ltd. </a:t>
            </a:r>
          </a:p>
        </p:txBody>
      </p:sp>
    </p:spTree>
    <p:extLst>
      <p:ext uri="{BB962C8B-B14F-4D97-AF65-F5344CB8AC3E}">
        <p14:creationId xmlns:p14="http://schemas.microsoft.com/office/powerpoint/2010/main" val="267601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b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122036" y="2574648"/>
            <a:ext cx="9322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/>
            <a:r>
              <a:rPr lang="en-IN" sz="3200" b="1" kern="1200" dirty="0" smtClean="0">
                <a:solidFill>
                  <a:srgbClr val="0070C0"/>
                </a:solidFill>
                <a:latin typeface="Calibri"/>
                <a:ea typeface="Tahoma" pitchFamily="34" charset="0"/>
                <a:cs typeface="Tahoma" pitchFamily="34" charset="0"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2801514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Q n A Templat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sz="1800" kern="1200" dirty="0">
                <a:solidFill>
                  <a:srgbClr val="262626"/>
                </a:solidFill>
                <a:latin typeface="Calibri"/>
                <a:ea typeface="+mn-ea"/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sz="1800" kern="1200" dirty="0">
                <a:solidFill>
                  <a:srgbClr val="262626"/>
                </a:solidFill>
                <a:ea typeface="+mn-ea"/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946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nie's intro only in module 1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 dirty="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4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2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49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49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Group 4"/>
          <p:cNvGrpSpPr>
            <a:grpSpLocks/>
          </p:cNvGrpSpPr>
          <p:nvPr userDrawn="1"/>
        </p:nvGrpSpPr>
        <p:grpSpPr bwMode="auto">
          <a:xfrm>
            <a:off x="722072" y="2258041"/>
            <a:ext cx="2601913" cy="2371712"/>
            <a:chOff x="684209" y="1762202"/>
            <a:chExt cx="2804581" cy="2175717"/>
          </a:xfrm>
        </p:grpSpPr>
        <p:sp>
          <p:nvSpPr>
            <p:cNvPr id="11" name="object 4"/>
            <p:cNvSpPr>
              <a:spLocks/>
            </p:cNvSpPr>
            <p:nvPr/>
          </p:nvSpPr>
          <p:spPr bwMode="auto">
            <a:xfrm>
              <a:off x="684209" y="1849496"/>
              <a:ext cx="2804581" cy="1965606"/>
            </a:xfrm>
            <a:custGeom>
              <a:avLst/>
              <a:gdLst>
                <a:gd name="T0" fmla="*/ 1259027 w 2804581"/>
                <a:gd name="T1" fmla="*/ 5527 h 1965606"/>
                <a:gd name="T2" fmla="*/ 1051882 w 2804581"/>
                <a:gd name="T3" fmla="*/ 31015 h 1965606"/>
                <a:gd name="T4" fmla="*/ 856487 w 2804581"/>
                <a:gd name="T5" fmla="*/ 77538 h 1965606"/>
                <a:gd name="T6" fmla="*/ 675790 w 2804581"/>
                <a:gd name="T7" fmla="*/ 141719 h 1965606"/>
                <a:gd name="T8" fmla="*/ 509771 w 2804581"/>
                <a:gd name="T9" fmla="*/ 224785 h 1965606"/>
                <a:gd name="T10" fmla="*/ 364346 w 2804581"/>
                <a:gd name="T11" fmla="*/ 322284 h 1965606"/>
                <a:gd name="T12" fmla="*/ 239453 w 2804581"/>
                <a:gd name="T13" fmla="*/ 432988 h 1965606"/>
                <a:gd name="T14" fmla="*/ 138095 w 2804581"/>
                <a:gd name="T15" fmla="*/ 555899 h 1965606"/>
                <a:gd name="T16" fmla="*/ 63172 w 2804581"/>
                <a:gd name="T17" fmla="*/ 689895 h 1965606"/>
                <a:gd name="T18" fmla="*/ 16159 w 2804581"/>
                <a:gd name="T19" fmla="*/ 832751 h 1965606"/>
                <a:gd name="T20" fmla="*/ 0 w 2804581"/>
                <a:gd name="T21" fmla="*/ 982239 h 1965606"/>
                <a:gd name="T22" fmla="*/ 16159 w 2804581"/>
                <a:gd name="T23" fmla="*/ 1131743 h 1965606"/>
                <a:gd name="T24" fmla="*/ 63172 w 2804581"/>
                <a:gd name="T25" fmla="*/ 1274599 h 1965606"/>
                <a:gd name="T26" fmla="*/ 138095 w 2804581"/>
                <a:gd name="T27" fmla="*/ 1408595 h 1965606"/>
                <a:gd name="T28" fmla="*/ 239453 w 2804581"/>
                <a:gd name="T29" fmla="*/ 1532611 h 1965606"/>
                <a:gd name="T30" fmla="*/ 364346 w 2804581"/>
                <a:gd name="T31" fmla="*/ 1643361 h 1965606"/>
                <a:gd name="T32" fmla="*/ 509771 w 2804581"/>
                <a:gd name="T33" fmla="*/ 1740799 h 1965606"/>
                <a:gd name="T34" fmla="*/ 675790 w 2804581"/>
                <a:gd name="T35" fmla="*/ 1823865 h 1965606"/>
                <a:gd name="T36" fmla="*/ 856487 w 2804581"/>
                <a:gd name="T37" fmla="*/ 1888092 h 1965606"/>
                <a:gd name="T38" fmla="*/ 1051882 w 2804581"/>
                <a:gd name="T39" fmla="*/ 1934600 h 1965606"/>
                <a:gd name="T40" fmla="*/ 1259027 w 2804581"/>
                <a:gd name="T41" fmla="*/ 1960069 h 1965606"/>
                <a:gd name="T42" fmla="*/ 1474975 w 2804581"/>
                <a:gd name="T43" fmla="*/ 1964499 h 1965606"/>
                <a:gd name="T44" fmla="*/ 1685068 w 2804581"/>
                <a:gd name="T45" fmla="*/ 1945673 h 1965606"/>
                <a:gd name="T46" fmla="*/ 1884864 w 2804581"/>
                <a:gd name="T47" fmla="*/ 1905811 h 1965606"/>
                <a:gd name="T48" fmla="*/ 2071518 w 2804581"/>
                <a:gd name="T49" fmla="*/ 1847112 h 1965606"/>
                <a:gd name="T50" fmla="*/ 2294651 w 2804581"/>
                <a:gd name="T51" fmla="*/ 1740799 h 1965606"/>
                <a:gd name="T52" fmla="*/ 2440199 w 2804581"/>
                <a:gd name="T53" fmla="*/ 1643361 h 1965606"/>
                <a:gd name="T54" fmla="*/ 2565072 w 2804581"/>
                <a:gd name="T55" fmla="*/ 1532611 h 1965606"/>
                <a:gd name="T56" fmla="*/ 2666403 w 2804581"/>
                <a:gd name="T57" fmla="*/ 1408595 h 1965606"/>
                <a:gd name="T58" fmla="*/ 2741326 w 2804581"/>
                <a:gd name="T59" fmla="*/ 1274599 h 1965606"/>
                <a:gd name="T60" fmla="*/ 2788409 w 2804581"/>
                <a:gd name="T61" fmla="*/ 1131743 h 1965606"/>
                <a:gd name="T62" fmla="*/ 2804581 w 2804581"/>
                <a:gd name="T63" fmla="*/ 982239 h 1965606"/>
                <a:gd name="T64" fmla="*/ 2788409 w 2804581"/>
                <a:gd name="T65" fmla="*/ 832751 h 1965606"/>
                <a:gd name="T66" fmla="*/ 2741326 w 2804581"/>
                <a:gd name="T67" fmla="*/ 689895 h 1965606"/>
                <a:gd name="T68" fmla="*/ 2666403 w 2804581"/>
                <a:gd name="T69" fmla="*/ 555899 h 1965606"/>
                <a:gd name="T70" fmla="*/ 2565072 w 2804581"/>
                <a:gd name="T71" fmla="*/ 432988 h 1965606"/>
                <a:gd name="T72" fmla="*/ 2440199 w 2804581"/>
                <a:gd name="T73" fmla="*/ 322285 h 1965606"/>
                <a:gd name="T74" fmla="*/ 2294651 w 2804581"/>
                <a:gd name="T75" fmla="*/ 224785 h 1965606"/>
                <a:gd name="T76" fmla="*/ 2130269 w 2804581"/>
                <a:gd name="T77" fmla="*/ 141719 h 1965606"/>
                <a:gd name="T78" fmla="*/ 1948037 w 2804581"/>
                <a:gd name="T79" fmla="*/ 77538 h 1965606"/>
                <a:gd name="T80" fmla="*/ 1752642 w 2804581"/>
                <a:gd name="T81" fmla="*/ 31015 h 1965606"/>
                <a:gd name="T82" fmla="*/ 1546971 w 2804581"/>
                <a:gd name="T83" fmla="*/ 5527 h 196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4581" h="1965606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defTabSz="685783"/>
              <a:endParaRPr lang="en-IN" sz="1800" kern="1200" dirty="0">
                <a:solidFill>
                  <a:srgbClr val="262626"/>
                </a:solidFill>
                <a:latin typeface="Calibri"/>
                <a:ea typeface="+mn-ea"/>
              </a:endParaRPr>
            </a:p>
          </p:txBody>
        </p:sp>
        <p:sp>
          <p:nvSpPr>
            <p:cNvPr id="13" name="object 5"/>
            <p:cNvSpPr>
              <a:spLocks noChangeArrowheads="1"/>
            </p:cNvSpPr>
            <p:nvPr/>
          </p:nvSpPr>
          <p:spPr bwMode="auto">
            <a:xfrm>
              <a:off x="943438" y="1762202"/>
              <a:ext cx="2033679" cy="2175717"/>
            </a:xfrm>
            <a:prstGeom prst="rect">
              <a:avLst/>
            </a:prstGeom>
            <a:blipFill dpi="0" rotWithShape="1">
              <a:blip r:embed="rId4" cstate="print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defTabSz="685783"/>
              <a:endParaRPr lang="en-US" sz="1800" kern="1200" dirty="0">
                <a:solidFill>
                  <a:srgbClr val="262626"/>
                </a:solidFill>
                <a:ea typeface="+mn-ea"/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434408" y="1064248"/>
            <a:ext cx="2091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/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Hello There!!</a:t>
            </a:r>
          </a:p>
          <a:p>
            <a:pPr algn="ctr" defTabSz="685800"/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My name is Annie. </a:t>
            </a:r>
            <a:b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 love quizzes and</a:t>
            </a:r>
          </a:p>
          <a:p>
            <a:pPr algn="ctr" defTabSz="685800"/>
            <a:r>
              <a:rPr lang="en-IN" sz="1200" kern="1200" dirty="0">
                <a:solidFill>
                  <a:srgbClr val="262626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puzzles and I am here to make you guys think and answer my questions.</a:t>
            </a:r>
          </a:p>
        </p:txBody>
      </p:sp>
      <p:sp>
        <p:nvSpPr>
          <p:cNvPr id="14" name="Oval Callout 13"/>
          <p:cNvSpPr/>
          <p:nvPr userDrawn="1"/>
        </p:nvSpPr>
        <p:spPr>
          <a:xfrm>
            <a:off x="3329313" y="986319"/>
            <a:ext cx="2301413" cy="1520575"/>
          </a:xfrm>
          <a:prstGeom prst="wedgeEllipseCallout">
            <a:avLst>
              <a:gd name="adj1" fmla="val -66422"/>
              <a:gd name="adj2" fmla="val 5292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IN" sz="1350" kern="12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estion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12250" r="7770" b="10751"/>
          <a:stretch/>
        </p:blipFill>
        <p:spPr>
          <a:xfrm>
            <a:off x="2133353" y="1131590"/>
            <a:ext cx="4752528" cy="36686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282613" y="761226"/>
            <a:ext cx="2165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66"/>
            <a:r>
              <a:rPr lang="en-IN" sz="2500" b="1" kern="1200" dirty="0">
                <a:solidFill>
                  <a:srgbClr val="002060"/>
                </a:solidFill>
                <a:latin typeface="Castellar" pitchFamily="18" charset="0"/>
                <a:ea typeface="+mn-ea"/>
              </a:rPr>
              <a:t>Questions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34925" y="4795839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800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800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Shape 32"/>
          <p:cNvSpPr txBox="1"/>
          <p:nvPr userDrawn="1"/>
        </p:nvSpPr>
        <p:spPr>
          <a:xfrm>
            <a:off x="5407221" y="4795837"/>
            <a:ext cx="3734677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 dirty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www.edureka.co/advanced-predictive-modelling-in-r</a:t>
            </a:r>
          </a:p>
        </p:txBody>
      </p:sp>
    </p:spTree>
    <p:extLst>
      <p:ext uri="{BB962C8B-B14F-4D97-AF65-F5344CB8AC3E}">
        <p14:creationId xmlns:p14="http://schemas.microsoft.com/office/powerpoint/2010/main" val="246910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nds - 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4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005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rther Reading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81" r="3827" b="9027"/>
          <a:stretch/>
        </p:blipFill>
        <p:spPr>
          <a:xfrm>
            <a:off x="4680992" y="1265981"/>
            <a:ext cx="3744416" cy="3013258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27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ab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Shape 80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2" name="Shape 82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3" name="Shape 83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4" name="Shape 84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  <p:sp>
        <p:nvSpPr>
          <p:cNvPr id="85" name="Shape 85"/>
          <p:cNvSpPr/>
          <p:nvPr/>
        </p:nvSpPr>
        <p:spPr>
          <a:xfrm>
            <a:off x="4122035" y="2574648"/>
            <a:ext cx="932284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Calibri"/>
              <a:buNone/>
            </a:pPr>
            <a:r>
              <a:rPr lang="en-US" sz="3200" b="1" i="0" u="none" strike="noStrike" cap="none" baseline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LAB</a:t>
            </a: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for the next clas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325" y="698983"/>
            <a:ext cx="5424375" cy="4068281"/>
          </a:xfrm>
          <a:prstGeom prst="rect">
            <a:avLst/>
          </a:prstGeom>
        </p:spPr>
      </p:pic>
      <p:sp>
        <p:nvSpPr>
          <p:cNvPr id="9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5940152" y="4795838"/>
            <a:ext cx="3360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www.edureka.co/front-end-web-development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619672" y="4795838"/>
            <a:ext cx="49034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© Copyright 2015 – </a:t>
            </a:r>
            <a:r>
              <a:rPr lang="en-US" sz="1050" dirty="0" err="1" smtClean="0">
                <a:solidFill>
                  <a:prstClr val="white">
                    <a:lumMod val="50000"/>
                  </a:prstClr>
                </a:solidFill>
              </a:rPr>
              <a:t>Abheri</a:t>
            </a:r>
            <a:r>
              <a:rPr lang="en-US" sz="1050" dirty="0" smtClean="0">
                <a:solidFill>
                  <a:prstClr val="white">
                    <a:lumMod val="50000"/>
                  </a:prstClr>
                </a:solidFill>
              </a:rPr>
              <a:t> Technologies Pvt. Ltd. </a:t>
            </a:r>
          </a:p>
        </p:txBody>
      </p:sp>
    </p:spTree>
    <p:extLst>
      <p:ext uri="{BB962C8B-B14F-4D97-AF65-F5344CB8AC3E}">
        <p14:creationId xmlns:p14="http://schemas.microsoft.com/office/powerpoint/2010/main" val="3389400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ssignment 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DFE"/>
              </a:clrFrom>
              <a:clrTo>
                <a:srgbClr val="FFFDFE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685" y="555627"/>
            <a:ext cx="6624736" cy="4161000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72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-work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40D5ECE-8B49-45CD-BE81-EF81920D1969}" type="slidenum">
              <a:rPr lang="en-US" smtClean="0">
                <a:solidFill>
                  <a:srgbClr val="262626">
                    <a:lumMod val="85000"/>
                    <a:lumOff val="1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62626">
                  <a:lumMod val="85000"/>
                  <a:lumOff val="15000"/>
                </a:srgb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11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lum bright="70000" contrast="-70000"/>
          </a:blip>
          <a:stretch>
            <a:fillRect/>
          </a:stretch>
        </p:blipFill>
        <p:spPr>
          <a:xfrm>
            <a:off x="2600528" y="923497"/>
            <a:ext cx="3743325" cy="3668757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15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14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5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pyrigh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" name="Picture 2" descr="copyright stamp - stock photo"/>
          <p:cNvPicPr>
            <a:picLocks noChangeAspect="1" noChangeArrowheads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076" y="729258"/>
            <a:ext cx="4226401" cy="441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533400" y="819150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courseware is copyright © </a:t>
            </a:r>
            <a:r>
              <a:rPr lang="en-US" kern="1200" dirty="0" err="1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</a:t>
            </a:r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2014. Any reproduction without expressed written</a:t>
            </a:r>
          </a:p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permission from </a:t>
            </a:r>
            <a:r>
              <a:rPr lang="en-US" kern="1200" dirty="0" err="1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edureka</a:t>
            </a:r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strictly forbidden. PMI members, credential holders, and REP’s</a:t>
            </a:r>
          </a:p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Engage in unauthorized duplication of the courseware will be held duly accountable by</a:t>
            </a:r>
          </a:p>
          <a:p>
            <a:pPr defTabSz="685800"/>
            <a:r>
              <a:rPr lang="en-US" kern="1200" dirty="0" smtClean="0">
                <a:solidFill>
                  <a:srgbClr val="26262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PMI Ethics Committee.</a:t>
            </a:r>
            <a:endParaRPr lang="en-IN" kern="1200" dirty="0">
              <a:solidFill>
                <a:srgbClr val="26262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747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ferences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76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mula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4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at’s within the LMS?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98501"/>
            <a:ext cx="466344" cy="822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5" name="Picture 7" descr="edureka logol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34"/>
          <a:stretch>
            <a:fillRect/>
          </a:stretch>
        </p:blipFill>
        <p:spPr bwMode="auto">
          <a:xfrm>
            <a:off x="7315200" y="209552"/>
            <a:ext cx="17145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/>
          <p:cNvSpPr txBox="1"/>
          <p:nvPr userDrawn="1"/>
        </p:nvSpPr>
        <p:spPr>
          <a:xfrm>
            <a:off x="34925" y="4795840"/>
            <a:ext cx="1441450" cy="276999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defTabSz="685783">
              <a:defRPr/>
            </a:pPr>
            <a:r>
              <a:rPr lang="en-IN" sz="1200" b="1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Slide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fld id="{616AAFF0-0E81-4129-9957-916924B3B8FB}" type="slidenum">
              <a:rPr lang="en-IN" sz="120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defTabSz="685783">
                <a:defRPr/>
              </a:pPr>
              <a:t>‹#›</a:t>
            </a:fld>
            <a:endParaRPr lang="en-IN" sz="12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25051" y="4795838"/>
            <a:ext cx="894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783"/>
            <a:r>
              <a:rPr lang="en-US" sz="1200" kern="1200" dirty="0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Course </a:t>
            </a:r>
            <a:r>
              <a:rPr lang="en-US" sz="1200" kern="1200" dirty="0" err="1" smtClean="0">
                <a:solidFill>
                  <a:srgbClr val="0070C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Url</a:t>
            </a:r>
            <a:endParaRPr lang="en-IN" sz="1200" kern="1200" dirty="0">
              <a:solidFill>
                <a:srgbClr val="0070C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729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ie's Q n A Template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0" name="Shape 90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92" name="Shape 92"/>
          <p:cNvGrpSpPr/>
          <p:nvPr/>
        </p:nvGrpSpPr>
        <p:grpSpPr>
          <a:xfrm>
            <a:off x="722072" y="2258041"/>
            <a:ext cx="2601912" cy="2371712"/>
            <a:chOff x="684208" y="1762201"/>
            <a:chExt cx="2804580" cy="2175716"/>
          </a:xfrm>
        </p:grpSpPr>
        <p:sp>
          <p:nvSpPr>
            <p:cNvPr id="93" name="Shape 93"/>
            <p:cNvSpPr/>
            <p:nvPr/>
          </p:nvSpPr>
          <p:spPr>
            <a:xfrm>
              <a:off x="684208" y="1849496"/>
              <a:ext cx="2804580" cy="1965605"/>
            </a:xfrm>
            <a:custGeom>
              <a:avLst/>
              <a:gdLst/>
              <a:ahLst/>
              <a:cxnLst/>
              <a:rect l="0" t="0" r="0" b="0"/>
              <a:pathLst>
                <a:path w="2804581" h="1965606" extrusionOk="0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 baseline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>
              <a:off x="943437" y="1762201"/>
              <a:ext cx="2033678" cy="217571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endParaRPr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Shape 95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ie's intro only in module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/>
        </p:nvSpPr>
        <p:spPr>
          <a:xfrm>
            <a:off x="0" y="598500"/>
            <a:ext cx="466344" cy="82296"/>
          </a:xfrm>
          <a:prstGeom prst="rect">
            <a:avLst/>
          </a:prstGeom>
          <a:solidFill>
            <a:srgbClr val="5C9B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b="19534"/>
          <a:stretch/>
        </p:blipFill>
        <p:spPr>
          <a:xfrm>
            <a:off x="7315200" y="209554"/>
            <a:ext cx="1714500" cy="3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/>
          <p:nvPr/>
        </p:nvSpPr>
        <p:spPr>
          <a:xfrm>
            <a:off x="34925" y="4795842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34925" y="4795839"/>
            <a:ext cx="144144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1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Slide</a:t>
            </a: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fld id="{00000000-1234-1234-1234-123412341234}" type="slidenum"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1200" b="0" i="0" u="none" strike="noStrike" cap="none" baseline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102" name="Shape 102"/>
          <p:cNvGrpSpPr/>
          <p:nvPr/>
        </p:nvGrpSpPr>
        <p:grpSpPr>
          <a:xfrm>
            <a:off x="722072" y="2258041"/>
            <a:ext cx="2601912" cy="2371712"/>
            <a:chOff x="684208" y="1762201"/>
            <a:chExt cx="2804580" cy="2175716"/>
          </a:xfrm>
        </p:grpSpPr>
        <p:sp>
          <p:nvSpPr>
            <p:cNvPr id="103" name="Shape 103"/>
            <p:cNvSpPr/>
            <p:nvPr/>
          </p:nvSpPr>
          <p:spPr>
            <a:xfrm>
              <a:off x="684208" y="1849496"/>
              <a:ext cx="2804580" cy="1965605"/>
            </a:xfrm>
            <a:custGeom>
              <a:avLst/>
              <a:gdLst/>
              <a:ahLst/>
              <a:cxnLst/>
              <a:rect l="0" t="0" r="0" b="0"/>
              <a:pathLst>
                <a:path w="2804581" h="1965606" extrusionOk="0">
                  <a:moveTo>
                    <a:pt x="1402999" y="0"/>
                  </a:moveTo>
                  <a:lnTo>
                    <a:pt x="1331003" y="1074"/>
                  </a:lnTo>
                  <a:lnTo>
                    <a:pt x="1259027" y="5527"/>
                  </a:lnTo>
                  <a:lnTo>
                    <a:pt x="1188505" y="11055"/>
                  </a:lnTo>
                  <a:lnTo>
                    <a:pt x="1119457" y="19960"/>
                  </a:lnTo>
                  <a:lnTo>
                    <a:pt x="1051882" y="31015"/>
                  </a:lnTo>
                  <a:lnTo>
                    <a:pt x="985761" y="44220"/>
                  </a:lnTo>
                  <a:lnTo>
                    <a:pt x="919660" y="59727"/>
                  </a:lnTo>
                  <a:lnTo>
                    <a:pt x="856487" y="77538"/>
                  </a:lnTo>
                  <a:lnTo>
                    <a:pt x="794788" y="96270"/>
                  </a:lnTo>
                  <a:lnTo>
                    <a:pt x="734542" y="118534"/>
                  </a:lnTo>
                  <a:lnTo>
                    <a:pt x="675790" y="141719"/>
                  </a:lnTo>
                  <a:lnTo>
                    <a:pt x="618492" y="167207"/>
                  </a:lnTo>
                  <a:lnTo>
                    <a:pt x="562668" y="194844"/>
                  </a:lnTo>
                  <a:lnTo>
                    <a:pt x="509771" y="224785"/>
                  </a:lnTo>
                  <a:lnTo>
                    <a:pt x="459822" y="254726"/>
                  </a:lnTo>
                  <a:lnTo>
                    <a:pt x="411347" y="287891"/>
                  </a:lnTo>
                  <a:lnTo>
                    <a:pt x="364346" y="322284"/>
                  </a:lnTo>
                  <a:lnTo>
                    <a:pt x="320272" y="357753"/>
                  </a:lnTo>
                  <a:lnTo>
                    <a:pt x="279126" y="394296"/>
                  </a:lnTo>
                  <a:lnTo>
                    <a:pt x="239453" y="432988"/>
                  </a:lnTo>
                  <a:lnTo>
                    <a:pt x="202736" y="472909"/>
                  </a:lnTo>
                  <a:lnTo>
                    <a:pt x="168947" y="513751"/>
                  </a:lnTo>
                  <a:lnTo>
                    <a:pt x="138095" y="555899"/>
                  </a:lnTo>
                  <a:lnTo>
                    <a:pt x="110183" y="600196"/>
                  </a:lnTo>
                  <a:lnTo>
                    <a:pt x="85207" y="644493"/>
                  </a:lnTo>
                  <a:lnTo>
                    <a:pt x="63172" y="689895"/>
                  </a:lnTo>
                  <a:lnTo>
                    <a:pt x="44072" y="736403"/>
                  </a:lnTo>
                  <a:lnTo>
                    <a:pt x="27913" y="784016"/>
                  </a:lnTo>
                  <a:lnTo>
                    <a:pt x="16159" y="832751"/>
                  </a:lnTo>
                  <a:lnTo>
                    <a:pt x="7345" y="881470"/>
                  </a:lnTo>
                  <a:lnTo>
                    <a:pt x="1469" y="931309"/>
                  </a:lnTo>
                  <a:lnTo>
                    <a:pt x="0" y="982239"/>
                  </a:lnTo>
                  <a:lnTo>
                    <a:pt x="1469" y="1033185"/>
                  </a:lnTo>
                  <a:lnTo>
                    <a:pt x="7345" y="1083024"/>
                  </a:lnTo>
                  <a:lnTo>
                    <a:pt x="16159" y="1131743"/>
                  </a:lnTo>
                  <a:lnTo>
                    <a:pt x="27913" y="1180462"/>
                  </a:lnTo>
                  <a:lnTo>
                    <a:pt x="44072" y="1228091"/>
                  </a:lnTo>
                  <a:lnTo>
                    <a:pt x="63172" y="1274599"/>
                  </a:lnTo>
                  <a:lnTo>
                    <a:pt x="85207" y="1321107"/>
                  </a:lnTo>
                  <a:lnTo>
                    <a:pt x="110183" y="1365404"/>
                  </a:lnTo>
                  <a:lnTo>
                    <a:pt x="138095" y="1408595"/>
                  </a:lnTo>
                  <a:lnTo>
                    <a:pt x="168947" y="1451771"/>
                  </a:lnTo>
                  <a:lnTo>
                    <a:pt x="202736" y="1492752"/>
                  </a:lnTo>
                  <a:lnTo>
                    <a:pt x="239453" y="1532611"/>
                  </a:lnTo>
                  <a:lnTo>
                    <a:pt x="279126" y="1571381"/>
                  </a:lnTo>
                  <a:lnTo>
                    <a:pt x="320272" y="1607924"/>
                  </a:lnTo>
                  <a:lnTo>
                    <a:pt x="364346" y="1643361"/>
                  </a:lnTo>
                  <a:lnTo>
                    <a:pt x="411347" y="1677678"/>
                  </a:lnTo>
                  <a:lnTo>
                    <a:pt x="459822" y="1710904"/>
                  </a:lnTo>
                  <a:lnTo>
                    <a:pt x="509771" y="1740799"/>
                  </a:lnTo>
                  <a:lnTo>
                    <a:pt x="562668" y="1770709"/>
                  </a:lnTo>
                  <a:lnTo>
                    <a:pt x="618492" y="1797287"/>
                  </a:lnTo>
                  <a:lnTo>
                    <a:pt x="675790" y="1823865"/>
                  </a:lnTo>
                  <a:lnTo>
                    <a:pt x="734542" y="1847112"/>
                  </a:lnTo>
                  <a:lnTo>
                    <a:pt x="794788" y="1869268"/>
                  </a:lnTo>
                  <a:lnTo>
                    <a:pt x="856487" y="1888092"/>
                  </a:lnTo>
                  <a:lnTo>
                    <a:pt x="919660" y="1905811"/>
                  </a:lnTo>
                  <a:lnTo>
                    <a:pt x="985761" y="1921311"/>
                  </a:lnTo>
                  <a:lnTo>
                    <a:pt x="1051882" y="1934600"/>
                  </a:lnTo>
                  <a:lnTo>
                    <a:pt x="1119457" y="1945673"/>
                  </a:lnTo>
                  <a:lnTo>
                    <a:pt x="1188505" y="1954533"/>
                  </a:lnTo>
                  <a:lnTo>
                    <a:pt x="1259027" y="1960069"/>
                  </a:lnTo>
                  <a:lnTo>
                    <a:pt x="1331003" y="1964499"/>
                  </a:lnTo>
                  <a:lnTo>
                    <a:pt x="1402999" y="1965606"/>
                  </a:lnTo>
                  <a:lnTo>
                    <a:pt x="1474975" y="1964499"/>
                  </a:lnTo>
                  <a:lnTo>
                    <a:pt x="1546971" y="1960069"/>
                  </a:lnTo>
                  <a:lnTo>
                    <a:pt x="1616020" y="1954533"/>
                  </a:lnTo>
                  <a:lnTo>
                    <a:pt x="1685068" y="1945673"/>
                  </a:lnTo>
                  <a:lnTo>
                    <a:pt x="1752642" y="1934600"/>
                  </a:lnTo>
                  <a:lnTo>
                    <a:pt x="1820217" y="1921311"/>
                  </a:lnTo>
                  <a:lnTo>
                    <a:pt x="1884864" y="1905811"/>
                  </a:lnTo>
                  <a:lnTo>
                    <a:pt x="1948037" y="1888092"/>
                  </a:lnTo>
                  <a:lnTo>
                    <a:pt x="2011190" y="1869268"/>
                  </a:lnTo>
                  <a:lnTo>
                    <a:pt x="2071518" y="1847112"/>
                  </a:lnTo>
                  <a:lnTo>
                    <a:pt x="2130269" y="1823865"/>
                  </a:lnTo>
                  <a:lnTo>
                    <a:pt x="2241836" y="1770709"/>
                  </a:lnTo>
                  <a:lnTo>
                    <a:pt x="2294651" y="1740799"/>
                  </a:lnTo>
                  <a:lnTo>
                    <a:pt x="2344600" y="1710904"/>
                  </a:lnTo>
                  <a:lnTo>
                    <a:pt x="2394549" y="1677678"/>
                  </a:lnTo>
                  <a:lnTo>
                    <a:pt x="2440199" y="1643361"/>
                  </a:lnTo>
                  <a:lnTo>
                    <a:pt x="2484212" y="1607924"/>
                  </a:lnTo>
                  <a:lnTo>
                    <a:pt x="2526791" y="1571381"/>
                  </a:lnTo>
                  <a:lnTo>
                    <a:pt x="2565072" y="1532611"/>
                  </a:lnTo>
                  <a:lnTo>
                    <a:pt x="2601715" y="1492752"/>
                  </a:lnTo>
                  <a:lnTo>
                    <a:pt x="2635492" y="1451771"/>
                  </a:lnTo>
                  <a:lnTo>
                    <a:pt x="2666403" y="1408595"/>
                  </a:lnTo>
                  <a:lnTo>
                    <a:pt x="2694243" y="1365404"/>
                  </a:lnTo>
                  <a:lnTo>
                    <a:pt x="2719218" y="1321107"/>
                  </a:lnTo>
                  <a:lnTo>
                    <a:pt x="2741326" y="1274599"/>
                  </a:lnTo>
                  <a:lnTo>
                    <a:pt x="2760364" y="1228091"/>
                  </a:lnTo>
                  <a:lnTo>
                    <a:pt x="2776536" y="1180462"/>
                  </a:lnTo>
                  <a:lnTo>
                    <a:pt x="2788409" y="1131743"/>
                  </a:lnTo>
                  <a:lnTo>
                    <a:pt x="2797212" y="1083024"/>
                  </a:lnTo>
                  <a:lnTo>
                    <a:pt x="2802944" y="1033185"/>
                  </a:lnTo>
                  <a:lnTo>
                    <a:pt x="2804581" y="982239"/>
                  </a:lnTo>
                  <a:lnTo>
                    <a:pt x="2802944" y="931309"/>
                  </a:lnTo>
                  <a:lnTo>
                    <a:pt x="2797212" y="881470"/>
                  </a:lnTo>
                  <a:lnTo>
                    <a:pt x="2788409" y="832751"/>
                  </a:lnTo>
                  <a:lnTo>
                    <a:pt x="2776536" y="784016"/>
                  </a:lnTo>
                  <a:lnTo>
                    <a:pt x="2760364" y="736403"/>
                  </a:lnTo>
                  <a:lnTo>
                    <a:pt x="2741326" y="689895"/>
                  </a:lnTo>
                  <a:lnTo>
                    <a:pt x="2719218" y="644493"/>
                  </a:lnTo>
                  <a:lnTo>
                    <a:pt x="2694243" y="600196"/>
                  </a:lnTo>
                  <a:lnTo>
                    <a:pt x="2666403" y="555899"/>
                  </a:lnTo>
                  <a:lnTo>
                    <a:pt x="2635492" y="513752"/>
                  </a:lnTo>
                  <a:lnTo>
                    <a:pt x="2601715" y="472909"/>
                  </a:lnTo>
                  <a:lnTo>
                    <a:pt x="2565072" y="432988"/>
                  </a:lnTo>
                  <a:lnTo>
                    <a:pt x="2526791" y="394296"/>
                  </a:lnTo>
                  <a:lnTo>
                    <a:pt x="2484212" y="357753"/>
                  </a:lnTo>
                  <a:lnTo>
                    <a:pt x="2440199" y="322285"/>
                  </a:lnTo>
                  <a:lnTo>
                    <a:pt x="2394549" y="287891"/>
                  </a:lnTo>
                  <a:lnTo>
                    <a:pt x="2344600" y="254726"/>
                  </a:lnTo>
                  <a:lnTo>
                    <a:pt x="2294651" y="224785"/>
                  </a:lnTo>
                  <a:lnTo>
                    <a:pt x="2241836" y="194845"/>
                  </a:lnTo>
                  <a:lnTo>
                    <a:pt x="2185950" y="167207"/>
                  </a:lnTo>
                  <a:lnTo>
                    <a:pt x="2130269" y="141719"/>
                  </a:lnTo>
                  <a:lnTo>
                    <a:pt x="2071518" y="118534"/>
                  </a:lnTo>
                  <a:lnTo>
                    <a:pt x="2011190" y="96270"/>
                  </a:lnTo>
                  <a:lnTo>
                    <a:pt x="1948037" y="77538"/>
                  </a:lnTo>
                  <a:lnTo>
                    <a:pt x="1884864" y="59727"/>
                  </a:lnTo>
                  <a:lnTo>
                    <a:pt x="1820217" y="44220"/>
                  </a:lnTo>
                  <a:lnTo>
                    <a:pt x="1752642" y="31015"/>
                  </a:lnTo>
                  <a:lnTo>
                    <a:pt x="1685068" y="19960"/>
                  </a:lnTo>
                  <a:lnTo>
                    <a:pt x="1616020" y="11055"/>
                  </a:lnTo>
                  <a:lnTo>
                    <a:pt x="1546971" y="5527"/>
                  </a:lnTo>
                  <a:lnTo>
                    <a:pt x="1474975" y="1074"/>
                  </a:lnTo>
                  <a:lnTo>
                    <a:pt x="1402999" y="0"/>
                  </a:lnTo>
                  <a:close/>
                </a:path>
              </a:pathLst>
            </a:custGeom>
            <a:solidFill>
              <a:srgbClr val="F7F816"/>
            </a:solid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 baseline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Shape 104"/>
            <p:cNvSpPr/>
            <p:nvPr/>
          </p:nvSpPr>
          <p:spPr>
            <a:xfrm>
              <a:off x="943437" y="1762201"/>
              <a:ext cx="2033678" cy="217571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endParaRPr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" name="Shape 105"/>
          <p:cNvSpPr txBox="1"/>
          <p:nvPr/>
        </p:nvSpPr>
        <p:spPr>
          <a:xfrm>
            <a:off x="7725050" y="4795837"/>
            <a:ext cx="89479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0070C0"/>
                </a:solidFill>
                <a:latin typeface="Tahoma"/>
                <a:ea typeface="Tahoma"/>
                <a:cs typeface="Tahoma"/>
                <a:sym typeface="Tahoma"/>
              </a:rPr>
              <a:t>Course Url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3434407" y="1064248"/>
            <a:ext cx="2091223" cy="1200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Hello There!!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My name is Annie. </a:t>
            </a:r>
            <a:b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I love quizzes and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puzzles and I am here to make you guys think and answer my questions.</a:t>
            </a:r>
          </a:p>
        </p:txBody>
      </p:sp>
      <p:sp>
        <p:nvSpPr>
          <p:cNvPr id="107" name="Shape 107"/>
          <p:cNvSpPr/>
          <p:nvPr/>
        </p:nvSpPr>
        <p:spPr>
          <a:xfrm>
            <a:off x="3329312" y="986319"/>
            <a:ext cx="2301412" cy="1520575"/>
          </a:xfrm>
          <a:prstGeom prst="wedgeEllipseCallout">
            <a:avLst>
              <a:gd name="adj1" fmla="val -66422"/>
              <a:gd name="adj2" fmla="val 52921"/>
            </a:avLst>
          </a:prstGeom>
          <a:noFill/>
          <a:ln w="25400" cap="flat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35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0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slideLayout" Target="../slideLayouts/slideLayout37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6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40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70.xml"/><Relationship Id="rId18" Type="http://schemas.openxmlformats.org/officeDocument/2006/relationships/slideLayout" Target="../slideLayouts/slideLayout75.xml"/><Relationship Id="rId3" Type="http://schemas.openxmlformats.org/officeDocument/2006/relationships/slideLayout" Target="../slideLayouts/slideLayout60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74.xml"/><Relationship Id="rId2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73.xml"/><Relationship Id="rId20" Type="http://schemas.openxmlformats.org/officeDocument/2006/relationships/slideLayout" Target="../slideLayouts/slideLayout77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67.xml"/><Relationship Id="rId19" Type="http://schemas.openxmlformats.org/officeDocument/2006/relationships/slideLayout" Target="../slideLayouts/slideLayout76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166" marR="0" indent="-12665" algn="l" rtl="0">
              <a:spcBef>
                <a:spcPts val="0"/>
              </a:spcBef>
              <a:defRPr/>
            </a:lvl2pPr>
            <a:lvl3pPr marL="914333" marR="0" indent="-12633" algn="l" rtl="0">
              <a:spcBef>
                <a:spcPts val="0"/>
              </a:spcBef>
              <a:defRPr/>
            </a:lvl3pPr>
            <a:lvl4pPr marL="1371498" marR="0" indent="-12597" algn="l" rtl="0">
              <a:spcBef>
                <a:spcPts val="0"/>
              </a:spcBef>
              <a:defRPr/>
            </a:lvl4pPr>
            <a:lvl5pPr marL="1828664" marR="0" indent="-12563" algn="l" rtl="0">
              <a:spcBef>
                <a:spcPts val="0"/>
              </a:spcBef>
              <a:defRPr/>
            </a:lvl5pPr>
            <a:lvl6pPr marL="2285829" marR="0" indent="-12529" algn="l" rtl="0">
              <a:spcBef>
                <a:spcPts val="0"/>
              </a:spcBef>
              <a:defRPr/>
            </a:lvl6pPr>
            <a:lvl7pPr marL="2742995" marR="0" indent="-12494" algn="l" rtl="0">
              <a:spcBef>
                <a:spcPts val="0"/>
              </a:spcBef>
              <a:defRPr/>
            </a:lvl7pPr>
            <a:lvl8pPr marL="3200160" marR="0" indent="-12460" algn="l" rtl="0">
              <a:spcBef>
                <a:spcPts val="0"/>
              </a:spcBef>
              <a:defRPr/>
            </a:lvl8pPr>
            <a:lvl9pPr marL="3657326" marR="0" indent="-12425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9A9A9A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9" name="Shape 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indent="-139675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895" marR="0" indent="-120595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2915" marR="0" indent="-88815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080" marR="0" indent="-11418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246" marR="0" indent="-114145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411" marR="0" indent="-114111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578" marR="0" indent="-114077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8743" marR="0" indent="-114043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5909" marR="0" indent="-114008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732" r:id="rId17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endParaRPr lang="en-US" kern="1200" dirty="0">
              <a:solidFill>
                <a:srgbClr val="262626">
                  <a:tint val="75000"/>
                </a:srgbClr>
              </a:solidFill>
              <a:latin typeface="Calibri"/>
              <a:ea typeface="+mn-e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pPr defTabSz="685766"/>
            <a:endParaRPr lang="en-US" kern="1200" dirty="0">
              <a:latin typeface="Calibri"/>
              <a:ea typeface="+mn-e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fld id="{240D5ECE-8B49-45CD-BE81-EF81920D1969}" type="slidenum">
              <a:rPr lang="en-US" kern="1200" smtClean="0">
                <a:solidFill>
                  <a:srgbClr val="262626">
                    <a:tint val="75000"/>
                  </a:srgbClr>
                </a:solidFill>
                <a:latin typeface="Calibri"/>
                <a:ea typeface="+mn-ea"/>
              </a:rPr>
              <a:pPr defTabSz="685766"/>
              <a:t>‹#›</a:t>
            </a:fld>
            <a:endParaRPr lang="en-US" kern="1200" dirty="0">
              <a:solidFill>
                <a:srgbClr val="262626">
                  <a:tint val="75000"/>
                </a:srgbClr>
              </a:solidFill>
              <a:latin typeface="Calibri"/>
              <a:ea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820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33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5" indent="-342875" algn="l" defTabSz="914333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5" indent="-285729" algn="l" defTabSz="91433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2" algn="l" defTabSz="91433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6" indent="-228582" algn="l" defTabSz="91433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1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09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3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29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5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endParaRPr lang="en-US" kern="1200" dirty="0">
              <a:solidFill>
                <a:srgbClr val="262626">
                  <a:tint val="75000"/>
                </a:srgbClr>
              </a:solidFill>
              <a:latin typeface="Calibri"/>
              <a:ea typeface="+mn-e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pPr defTabSz="685766"/>
            <a:endParaRPr lang="en-US" kern="1200" dirty="0">
              <a:latin typeface="Calibri"/>
              <a:ea typeface="+mn-e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fld id="{240D5ECE-8B49-45CD-BE81-EF81920D1969}" type="slidenum">
              <a:rPr lang="en-US" kern="1200" smtClean="0">
                <a:solidFill>
                  <a:srgbClr val="262626">
                    <a:tint val="75000"/>
                  </a:srgbClr>
                </a:solidFill>
                <a:latin typeface="Calibri"/>
                <a:ea typeface="+mn-ea"/>
              </a:rPr>
              <a:pPr defTabSz="685766"/>
              <a:t>‹#›</a:t>
            </a:fld>
            <a:endParaRPr lang="en-US" kern="1200" dirty="0">
              <a:solidFill>
                <a:srgbClr val="262626">
                  <a:tint val="75000"/>
                </a:srgbClr>
              </a:solidFill>
              <a:latin typeface="Calibri"/>
              <a:ea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638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33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5" indent="-342875" algn="l" defTabSz="914333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5" indent="-285729" algn="l" defTabSz="91433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2" algn="l" defTabSz="91433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6" indent="-228582" algn="l" defTabSz="91433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1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09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3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29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5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endParaRPr lang="en-US" kern="1200" dirty="0">
              <a:solidFill>
                <a:srgbClr val="262626">
                  <a:tint val="75000"/>
                </a:srgbClr>
              </a:solidFill>
              <a:latin typeface="Calibri"/>
              <a:ea typeface="+mn-e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pPr defTabSz="685766"/>
            <a:endParaRPr lang="en-US" kern="1200" dirty="0">
              <a:latin typeface="Calibri"/>
              <a:ea typeface="+mn-e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66"/>
            <a:fld id="{240D5ECE-8B49-45CD-BE81-EF81920D1969}" type="slidenum">
              <a:rPr lang="en-US" kern="1200" smtClean="0">
                <a:solidFill>
                  <a:srgbClr val="262626">
                    <a:tint val="75000"/>
                  </a:srgbClr>
                </a:solidFill>
                <a:latin typeface="Calibri"/>
                <a:ea typeface="+mn-ea"/>
              </a:rPr>
              <a:pPr defTabSz="685766"/>
              <a:t>‹#›</a:t>
            </a:fld>
            <a:endParaRPr lang="en-US" kern="1200" dirty="0">
              <a:solidFill>
                <a:srgbClr val="262626">
                  <a:tint val="75000"/>
                </a:srgbClr>
              </a:solidFill>
              <a:latin typeface="Calibri"/>
              <a:ea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51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  <p:sldLayoutId id="2147483729" r:id="rId18"/>
    <p:sldLayoutId id="2147483730" r:id="rId19"/>
    <p:sldLayoutId id="2147483731" r:id="rId20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33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5" indent="-342875" algn="l" defTabSz="914333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5" indent="-285729" algn="l" defTabSz="91433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2" algn="l" defTabSz="91433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6" indent="-228582" algn="l" defTabSz="91433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1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09" indent="-228582" algn="l" defTabSz="91433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3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29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5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6" algn="l" defTabSz="9143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oreilly.com/data/free/files/stratasurvey.pd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4stats.com/articles/popularity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3.jpeg"/><Relationship Id="rId4" Type="http://schemas.openxmlformats.org/officeDocument/2006/relationships/image" Target="../media/image4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jpg"/><Relationship Id="rId7" Type="http://schemas.openxmlformats.org/officeDocument/2006/relationships/image" Target="../media/image4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jp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/>
        </p:nvSpPr>
        <p:spPr>
          <a:xfrm>
            <a:off x="880135" y="3112701"/>
            <a:ext cx="7704855" cy="14465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 algn="ctr">
              <a:buClr>
                <a:schemeClr val="dk1"/>
              </a:buClr>
              <a:buSzPct val="25000"/>
            </a:pPr>
            <a:r>
              <a:rPr lang="en-US" sz="2000" b="1" kern="1200" dirty="0" smtClean="0">
                <a:solidFill>
                  <a:schemeClr val="tx1"/>
                </a:solidFill>
                <a:latin typeface="Castellar" panose="020A0402060406010301" pitchFamily="18" charset="0"/>
                <a:ea typeface="+mn-ea"/>
                <a:cs typeface="+mn-cs"/>
              </a:rPr>
              <a:t>Predictive Analytics for e-Commerce</a:t>
            </a:r>
            <a:endParaRPr sz="2000" b="1" kern="1200" dirty="0">
              <a:solidFill>
                <a:schemeClr val="tx1"/>
              </a:solidFill>
              <a:latin typeface="Castellar" panose="020A0402060406010301" pitchFamily="18" charset="0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/>
        </p:nvSpPr>
        <p:spPr>
          <a:xfrm>
            <a:off x="398837" y="145918"/>
            <a:ext cx="662143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262626"/>
              </a:buClr>
              <a:buSzPct val="25000"/>
            </a:pPr>
            <a:r>
              <a:rPr lang="en-US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Why R ?</a:t>
            </a:r>
            <a:endParaRPr lang="en-US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Shape 401"/>
          <p:cNvSpPr/>
          <p:nvPr/>
        </p:nvSpPr>
        <p:spPr>
          <a:xfrm>
            <a:off x="1524000" y="539750"/>
            <a:ext cx="6096000" cy="406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5074371" y="2571750"/>
            <a:ext cx="1723353" cy="330209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Shape 403"/>
          <p:cNvSpPr/>
          <p:nvPr/>
        </p:nvSpPr>
        <p:spPr>
          <a:xfrm>
            <a:off x="7031490" y="2636603"/>
            <a:ext cx="1723353" cy="265355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520340" y="768484"/>
            <a:ext cx="6871060" cy="3983189"/>
            <a:chOff x="520340" y="768484"/>
            <a:chExt cx="6871060" cy="3983189"/>
          </a:xfrm>
        </p:grpSpPr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520340" y="768484"/>
              <a:ext cx="6571692" cy="30777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r>
                <a:rPr lang="en-US" kern="1200" dirty="0">
                  <a:solidFill>
                    <a:srgbClr val="0070C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Tool usage comparison </a:t>
              </a:r>
              <a:endParaRPr lang="en-US" kern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1550" y="1088441"/>
              <a:ext cx="6419850" cy="3343275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2286000" y="4454156"/>
              <a:ext cx="4269437" cy="2975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12700" algn="ctr">
                <a:lnSpc>
                  <a:spcPts val="1639"/>
                </a:lnSpc>
                <a:spcBef>
                  <a:spcPts val="5"/>
                </a:spcBef>
              </a:pPr>
              <a:r>
                <a:rPr lang="en-US" u="sng" kern="1200" dirty="0">
                  <a:solidFill>
                    <a:srgbClr val="00AFEF"/>
                  </a:solidFill>
                  <a:latin typeface="Calibri"/>
                  <a:ea typeface="+mn-ea"/>
                  <a:cs typeface="Tahoma"/>
                  <a:hlinkClick r:id="rId4"/>
                </a:rPr>
                <a:t>http://www.oreilly.com/data/free/files/stratasurvey.pdf</a:t>
              </a:r>
              <a:endParaRPr lang="en-US" u="sng" kern="1200" dirty="0">
                <a:solidFill>
                  <a:srgbClr val="00AFEF"/>
                </a:solidFill>
                <a:latin typeface="Calibri"/>
                <a:ea typeface="+mn-ea"/>
                <a:cs typeface="Tahom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027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/>
        </p:nvSpPr>
        <p:spPr>
          <a:xfrm>
            <a:off x="398837" y="145918"/>
            <a:ext cx="662143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262626"/>
              </a:buClr>
              <a:buSzPct val="25000"/>
            </a:pPr>
            <a:r>
              <a:rPr lang="en-US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Why R ?</a:t>
            </a:r>
            <a:endParaRPr lang="en-US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Shape 401"/>
          <p:cNvSpPr/>
          <p:nvPr/>
        </p:nvSpPr>
        <p:spPr>
          <a:xfrm>
            <a:off x="1524000" y="539750"/>
            <a:ext cx="6096000" cy="406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5074371" y="2571750"/>
            <a:ext cx="1723353" cy="330209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Shape 403"/>
          <p:cNvSpPr/>
          <p:nvPr/>
        </p:nvSpPr>
        <p:spPr>
          <a:xfrm>
            <a:off x="7031490" y="2636603"/>
            <a:ext cx="1723353" cy="265355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381000" y="803038"/>
            <a:ext cx="8329865" cy="4005637"/>
            <a:chOff x="381000" y="803038"/>
            <a:chExt cx="8329865" cy="4005637"/>
          </a:xfrm>
        </p:grpSpPr>
        <p:sp>
          <p:nvSpPr>
            <p:cNvPr id="25" name="Rectangle 24"/>
            <p:cNvSpPr/>
            <p:nvPr/>
          </p:nvSpPr>
          <p:spPr>
            <a:xfrm>
              <a:off x="381000" y="819150"/>
              <a:ext cx="266700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“R has really become the second language for people coming out of grad school now, and there’s an amazing amount of code being written for it,” </a:t>
              </a:r>
              <a:r>
                <a:rPr kumimoji="0" lang="en-I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said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Max Kuhn, 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Associate Director of Statistics,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Pfizer</a:t>
              </a:r>
            </a:p>
          </p:txBody>
        </p:sp>
        <p:sp>
          <p:nvSpPr>
            <p:cNvPr id="26" name="object 2"/>
            <p:cNvSpPr txBox="1"/>
            <p:nvPr/>
          </p:nvSpPr>
          <p:spPr>
            <a:xfrm>
              <a:off x="4419884" y="803038"/>
              <a:ext cx="2995295" cy="276999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800" b="0" i="0" u="none" strike="noStrike" kern="1200" cap="none" spc="-15" normalizeH="0" baseline="0" noProof="0" dirty="0" smtClean="0">
                  <a:ln>
                    <a:noFill/>
                  </a:ln>
                  <a:solidFill>
                    <a:srgbClr val="006FC0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C</a:t>
              </a:r>
              <a:r>
                <a:rPr kumimoji="0" sz="1800" b="0" i="0" u="none" strike="noStrike" kern="1200" cap="none" spc="-20" normalizeH="0" baseline="0" noProof="0" dirty="0" smtClean="0">
                  <a:ln>
                    <a:noFill/>
                  </a:ln>
                  <a:solidFill>
                    <a:srgbClr val="006FC0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o</a:t>
              </a:r>
              <a:r>
                <a:rPr kumimoji="0" sz="1800" b="0" i="0" u="none" strike="noStrike" kern="1200" cap="none" spc="-10" normalizeH="0" baseline="0" noProof="0" dirty="0" smtClean="0">
                  <a:ln>
                    <a:noFill/>
                  </a:ln>
                  <a:solidFill>
                    <a:srgbClr val="006FC0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mparing </a:t>
              </a:r>
              <a:r>
                <a:rPr kumimoji="0" sz="1800" b="0" i="0" u="none" strike="noStrike" kern="1200" cap="none" spc="-15" normalizeH="0" baseline="0" noProof="0" dirty="0" smtClean="0">
                  <a:ln>
                    <a:noFill/>
                  </a:ln>
                  <a:solidFill>
                    <a:srgbClr val="006FC0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R</a:t>
              </a:r>
              <a:r>
                <a:rPr kumimoji="0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6FC0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 </a:t>
              </a:r>
              <a:r>
                <a:rPr kumimoji="0" sz="1800" b="0" i="0" u="none" strike="noStrike" kern="1200" cap="none" spc="-10" normalizeH="0" baseline="0" noProof="0" dirty="0" smtClean="0">
                  <a:ln>
                    <a:noFill/>
                  </a:ln>
                  <a:solidFill>
                    <a:srgbClr val="006FC0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and</a:t>
              </a:r>
              <a:r>
                <a:rPr kumimoji="0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6FC0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 </a:t>
              </a:r>
              <a:r>
                <a:rPr kumimoji="0" 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6FC0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SAS</a:t>
              </a:r>
              <a:endParaRPr kumimoji="0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+mn-ea"/>
                <a:cs typeface="Tahoma"/>
              </a:endParaRPr>
            </a:p>
          </p:txBody>
        </p:sp>
        <p:pic>
          <p:nvPicPr>
            <p:cNvPr id="28" name="Picture 2" descr="r, sas Job Trends graph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4200" y="1090195"/>
              <a:ext cx="5586665" cy="3103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angle 28"/>
            <p:cNvSpPr/>
            <p:nvPr/>
          </p:nvSpPr>
          <p:spPr>
            <a:xfrm>
              <a:off x="3048000" y="4511158"/>
              <a:ext cx="3009093" cy="2975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12700" marR="0" lvl="0" indent="0" algn="ctr" defTabSz="914400" eaLnBrk="1" fontAlgn="auto" latinLnBrk="0" hangingPunct="1">
                <a:lnSpc>
                  <a:spcPts val="1639"/>
                </a:lnSpc>
                <a:spcBef>
                  <a:spcPts val="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b="0" i="0" u="sng" strike="noStrike" kern="1200" cap="none" spc="0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h</a:t>
              </a:r>
              <a:r>
                <a:rPr kumimoji="0" lang="en-IN" b="0" i="0" u="sng" strike="noStrike" kern="1200" cap="none" spc="-5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ttp:/</a:t>
              </a:r>
              <a:r>
                <a:rPr kumimoji="0" lang="en-IN" b="0" i="0" u="sng" strike="noStrike" kern="1200" cap="none" spc="5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/</a:t>
              </a:r>
              <a:r>
                <a:rPr kumimoji="0" lang="en-IN" b="0" i="0" u="sng" strike="noStrike" kern="1200" cap="none" spc="-5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r4st</a:t>
              </a:r>
              <a:r>
                <a:rPr kumimoji="0" lang="en-IN" b="0" i="0" u="sng" strike="noStrike" kern="1200" cap="none" spc="-10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a</a:t>
              </a:r>
              <a:r>
                <a:rPr kumimoji="0" lang="en-IN" b="0" i="0" u="sng" strike="noStrike" kern="1200" cap="none" spc="-5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ts</a:t>
              </a:r>
              <a:r>
                <a:rPr kumimoji="0" lang="en-IN" b="0" i="0" u="sng" strike="noStrike" kern="1200" cap="none" spc="-10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.</a:t>
              </a:r>
              <a:r>
                <a:rPr kumimoji="0" lang="en-IN" b="0" i="0" u="sng" strike="noStrike" kern="1200" cap="none" spc="-5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c</a:t>
              </a:r>
              <a:r>
                <a:rPr kumimoji="0" lang="en-IN" b="0" i="0" u="sng" strike="noStrike" kern="1200" cap="none" spc="5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o</a:t>
              </a:r>
              <a:r>
                <a:rPr kumimoji="0" lang="en-IN" b="0" i="0" u="sng" strike="noStrike" kern="1200" cap="none" spc="0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m/</a:t>
              </a:r>
              <a:r>
                <a:rPr kumimoji="0" lang="en-IN" b="0" i="0" u="sng" strike="noStrike" kern="1200" cap="none" spc="-5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articl</a:t>
              </a:r>
              <a:r>
                <a:rPr kumimoji="0" lang="en-IN" b="0" i="0" u="sng" strike="noStrike" kern="1200" cap="none" spc="5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e</a:t>
              </a:r>
              <a:r>
                <a:rPr kumimoji="0" lang="en-IN" b="0" i="0" u="sng" strike="noStrike" kern="1200" cap="none" spc="-5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s/</a:t>
              </a:r>
              <a:r>
                <a:rPr kumimoji="0" lang="en-IN" b="0" i="0" u="sng" strike="noStrike" kern="1200" cap="none" spc="-10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p</a:t>
              </a:r>
              <a:r>
                <a:rPr kumimoji="0" lang="en-IN" b="0" i="0" u="sng" strike="noStrike" kern="1200" cap="none" spc="0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o</a:t>
              </a:r>
              <a:r>
                <a:rPr kumimoji="0" lang="en-IN" b="0" i="0" u="sng" strike="noStrike" kern="1200" cap="none" spc="-10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p</a:t>
              </a:r>
              <a:r>
                <a:rPr kumimoji="0" lang="en-IN" b="0" i="0" u="sng" strike="noStrike" kern="1200" cap="none" spc="0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ul</a:t>
              </a:r>
              <a:r>
                <a:rPr kumimoji="0" lang="en-IN" b="0" i="0" u="sng" strike="noStrike" kern="1200" cap="none" spc="-10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a</a:t>
              </a:r>
              <a:r>
                <a:rPr kumimoji="0" lang="en-IN" b="0" i="0" u="sng" strike="noStrike" kern="1200" cap="none" spc="-5" normalizeH="0" baseline="0" noProof="0" dirty="0" smtClean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Calibri"/>
                  <a:ea typeface="+mn-ea"/>
                  <a:cs typeface="Tahoma"/>
                  <a:hlinkClick r:id="rId4"/>
                </a:rPr>
                <a:t>rity/</a:t>
              </a:r>
              <a:endParaRPr kumimoji="0" lang="en-IN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Tahom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499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/>
        </p:nvSpPr>
        <p:spPr>
          <a:xfrm>
            <a:off x="398837" y="145918"/>
            <a:ext cx="662143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262626"/>
              </a:buClr>
              <a:buSzPct val="25000"/>
            </a:pPr>
            <a:r>
              <a:rPr lang="en-US" sz="26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Most </a:t>
            </a:r>
            <a:r>
              <a:rPr lang="en-US" sz="26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lang="en-US" sz="26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eated debate- R or Python  </a:t>
            </a:r>
            <a:endParaRPr lang="en-US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Shape 401"/>
          <p:cNvSpPr/>
          <p:nvPr/>
        </p:nvSpPr>
        <p:spPr>
          <a:xfrm>
            <a:off x="1524000" y="539750"/>
            <a:ext cx="6096000" cy="406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5074371" y="2571750"/>
            <a:ext cx="1723353" cy="330209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Shape 403"/>
          <p:cNvSpPr/>
          <p:nvPr/>
        </p:nvSpPr>
        <p:spPr>
          <a:xfrm>
            <a:off x="7031490" y="2636603"/>
            <a:ext cx="1723353" cy="265355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8759" y="911961"/>
            <a:ext cx="860524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 is a generic programming language and it is great at that. But it is </a:t>
            </a:r>
            <a:r>
              <a:rPr lang="en-US" sz="1350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specifically for data analysis</a:t>
            </a:r>
          </a:p>
          <a:p>
            <a:endParaRPr lang="en-US" sz="13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3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Following points make it clear </a:t>
            </a:r>
            <a:r>
              <a:rPr lang="en-US" sz="1350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to choose R </a:t>
            </a:r>
            <a:r>
              <a:rPr lang="en-US" sz="13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Data analysis than </a:t>
            </a: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 :</a:t>
            </a:r>
            <a:endParaRPr lang="en-US" sz="13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396" y="1842002"/>
            <a:ext cx="7723761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 was </a:t>
            </a: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specifically designed </a:t>
            </a:r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Data Analysis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35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base </a:t>
            </a:r>
            <a:r>
              <a:rPr lang="en-US" sz="1350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R as a statistics language is gigantic </a:t>
            </a:r>
            <a:r>
              <a:rPr lang="en-US" sz="135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compared to any other </a:t>
            </a:r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language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35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5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 has </a:t>
            </a:r>
            <a:r>
              <a:rPr lang="en-US" sz="1350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more advanced statistical functionality </a:t>
            </a:r>
            <a:r>
              <a:rPr lang="en-US" sz="135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 </a:t>
            </a:r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35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5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 has </a:t>
            </a:r>
            <a:r>
              <a:rPr lang="en-US" sz="1350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better visualization capabilities </a:t>
            </a:r>
            <a:r>
              <a:rPr lang="en-US" sz="135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 </a:t>
            </a:r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35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5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 has a </a:t>
            </a:r>
            <a:r>
              <a:rPr lang="en-US" sz="1350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better cross platform compatibility </a:t>
            </a:r>
            <a:r>
              <a:rPr lang="en-US" sz="135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 </a:t>
            </a:r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35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51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/>
          <p:nvPr/>
        </p:nvSpPr>
        <p:spPr>
          <a:xfrm>
            <a:off x="1524000" y="539750"/>
            <a:ext cx="6096000" cy="406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5074371" y="2571750"/>
            <a:ext cx="1723353" cy="330209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Shape 403"/>
          <p:cNvSpPr/>
          <p:nvPr/>
        </p:nvSpPr>
        <p:spPr>
          <a:xfrm>
            <a:off x="7031490" y="2636603"/>
            <a:ext cx="1723353" cy="265355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4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4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4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     Predictive Analytics for e-Commerce </a:t>
            </a:r>
            <a:endParaRPr lang="en-US" sz="4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590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/>
        </p:nvSpPr>
        <p:spPr>
          <a:xfrm>
            <a:off x="398837" y="145918"/>
            <a:ext cx="662143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262626"/>
              </a:buClr>
              <a:buSzPct val="25000"/>
            </a:pPr>
            <a:r>
              <a:rPr lang="en-US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Predictive Analytics for</a:t>
            </a:r>
            <a:r>
              <a:rPr lang="en-US" sz="2600" b="0" i="0" u="none" strike="noStrike" cap="none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e-Commerce</a:t>
            </a:r>
            <a:endParaRPr lang="en-US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Shape 401"/>
          <p:cNvSpPr/>
          <p:nvPr/>
        </p:nvSpPr>
        <p:spPr>
          <a:xfrm>
            <a:off x="1524000" y="539750"/>
            <a:ext cx="6096000" cy="406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5074371" y="2571750"/>
            <a:ext cx="1723353" cy="330209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Shape 403"/>
          <p:cNvSpPr/>
          <p:nvPr/>
        </p:nvSpPr>
        <p:spPr>
          <a:xfrm>
            <a:off x="7031490" y="2636603"/>
            <a:ext cx="1723353" cy="265355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1209" y="934810"/>
            <a:ext cx="8219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eCommerce </a:t>
            </a: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</a:t>
            </a: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online retailers </a:t>
            </a: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are perfect fit for use of predictive analytics. Predictive analytics can serve following purposes for eCommerce</a:t>
            </a:r>
            <a:endParaRPr lang="en-US" sz="13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838" y="1811094"/>
            <a:ext cx="4813953" cy="1851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/>
          <p:cNvSpPr txBox="1"/>
          <p:nvPr/>
        </p:nvSpPr>
        <p:spPr>
          <a:xfrm>
            <a:off x="1001949" y="1721796"/>
            <a:ext cx="2512226" cy="2177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Predictive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5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5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Pricing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5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Supply Chain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5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 Intelligence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583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/>
        </p:nvSpPr>
        <p:spPr>
          <a:xfrm>
            <a:off x="398837" y="145918"/>
            <a:ext cx="662143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262626"/>
              </a:buClr>
              <a:buSzPct val="25000"/>
            </a:pPr>
            <a:r>
              <a:rPr lang="en-US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Predictive Analytics for</a:t>
            </a:r>
            <a:r>
              <a:rPr lang="en-US" sz="2600" b="0" i="0" u="none" strike="noStrike" cap="none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e-Commerce</a:t>
            </a:r>
            <a:endParaRPr lang="en-US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Shape 401"/>
          <p:cNvSpPr/>
          <p:nvPr/>
        </p:nvSpPr>
        <p:spPr>
          <a:xfrm>
            <a:off x="1524000" y="539750"/>
            <a:ext cx="6096000" cy="406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5074371" y="2571750"/>
            <a:ext cx="1723353" cy="330209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Shape 403"/>
          <p:cNvSpPr/>
          <p:nvPr/>
        </p:nvSpPr>
        <p:spPr>
          <a:xfrm>
            <a:off x="7031490" y="2636603"/>
            <a:ext cx="1723353" cy="265355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1209" y="934810"/>
            <a:ext cx="8219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eCommerce giants are in race for increasing their customer base. Increasing the customer base is a </a:t>
            </a: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two step process </a:t>
            </a:r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endParaRPr lang="en-US" sz="1350" dirty="0" smtClean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35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7864" y="1653374"/>
            <a:ext cx="3068469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1" indent="-285750">
              <a:buFont typeface="Wingdings" panose="05000000000000000000" pitchFamily="2" charset="2"/>
              <a:buChar char="q"/>
            </a:pP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Attracting more users (visitors)</a:t>
            </a:r>
          </a:p>
          <a:p>
            <a:pPr marL="285750" lvl="1" indent="-285750">
              <a:buFont typeface="Wingdings" panose="05000000000000000000" pitchFamily="2" charset="2"/>
              <a:buChar char="q"/>
            </a:pPr>
            <a:endParaRPr lang="en-US" sz="135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1" indent="-285750">
              <a:buFont typeface="Wingdings" panose="05000000000000000000" pitchFamily="2" charset="2"/>
              <a:buChar char="q"/>
            </a:pP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Converting visitors into customers</a:t>
            </a:r>
            <a:endParaRPr lang="en-US" sz="135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1209" y="2762787"/>
            <a:ext cx="23439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leads to two questions</a:t>
            </a:r>
            <a:endParaRPr lang="en-US" sz="13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47864" y="3412773"/>
            <a:ext cx="4911922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1" indent="-285750">
              <a:buFont typeface="Wingdings" panose="05000000000000000000" pitchFamily="2" charset="2"/>
              <a:buChar char="q"/>
            </a:pP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will visit/revisit the website in next couple of days ?</a:t>
            </a:r>
          </a:p>
          <a:p>
            <a:pPr marL="285750" lvl="1" indent="-285750">
              <a:buFont typeface="Wingdings" panose="05000000000000000000" pitchFamily="2" charset="2"/>
              <a:buChar char="q"/>
            </a:pPr>
            <a:endParaRPr lang="en-US" sz="135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1" indent="-285750">
              <a:buFont typeface="Wingdings" panose="05000000000000000000" pitchFamily="2" charset="2"/>
              <a:buChar char="q"/>
            </a:pP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are likely to buy ?</a:t>
            </a:r>
            <a:endParaRPr lang="en-US" sz="135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5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/>
        </p:nvSpPr>
        <p:spPr>
          <a:xfrm>
            <a:off x="398837" y="145918"/>
            <a:ext cx="662143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262626"/>
              </a:buClr>
              <a:buSzPct val="25000"/>
            </a:pPr>
            <a:r>
              <a:rPr lang="en-US" sz="26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Predictive Analytics </a:t>
            </a:r>
            <a:r>
              <a:rPr lang="en-US" sz="26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– Who is likely to buy</a:t>
            </a:r>
            <a:endParaRPr lang="en-US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Shape 401"/>
          <p:cNvSpPr/>
          <p:nvPr/>
        </p:nvSpPr>
        <p:spPr>
          <a:xfrm>
            <a:off x="1524000" y="539750"/>
            <a:ext cx="6096000" cy="406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3" name="Shape 403"/>
          <p:cNvSpPr/>
          <p:nvPr/>
        </p:nvSpPr>
        <p:spPr>
          <a:xfrm>
            <a:off x="7038118" y="2656058"/>
            <a:ext cx="1723353" cy="265355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3882" y="864429"/>
            <a:ext cx="818096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Some users are </a:t>
            </a: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more likely to buy </a:t>
            </a:r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when compared to others</a:t>
            </a:r>
          </a:p>
          <a:p>
            <a:endParaRPr lang="en-US" sz="135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Following parameters can help, to find out </a:t>
            </a: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users who are more likely to buy </a:t>
            </a:r>
            <a:endParaRPr lang="en-US" sz="135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4128" y="1974715"/>
            <a:ext cx="2840842" cy="15465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1" indent="-285750">
              <a:buFont typeface="Wingdings" panose="05000000000000000000" pitchFamily="2" charset="2"/>
              <a:buChar char="q"/>
            </a:pP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Visit Count</a:t>
            </a:r>
          </a:p>
          <a:p>
            <a:pPr marL="285750" lvl="1" indent="-285750">
              <a:buFont typeface="Wingdings" panose="05000000000000000000" pitchFamily="2" charset="2"/>
              <a:buChar char="q"/>
            </a:pPr>
            <a:endParaRPr lang="en-US" sz="135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1" indent="-285750">
              <a:buFont typeface="Wingdings" panose="05000000000000000000" pitchFamily="2" charset="2"/>
              <a:buChar char="q"/>
            </a:pP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Average time spent on website</a:t>
            </a:r>
          </a:p>
          <a:p>
            <a:pPr marL="285750" lvl="1" indent="-285750">
              <a:buFont typeface="Wingdings" panose="05000000000000000000" pitchFamily="2" charset="2"/>
              <a:buChar char="q"/>
            </a:pPr>
            <a:endParaRPr lang="en-US" sz="1350" dirty="0" smtClean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1" indent="-285750">
              <a:buFont typeface="Wingdings" panose="05000000000000000000" pitchFamily="2" charset="2"/>
              <a:buChar char="q"/>
            </a:pP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Days since last visit</a:t>
            </a:r>
          </a:p>
          <a:p>
            <a:pPr marL="285750" lvl="1" indent="-285750">
              <a:buFont typeface="Wingdings" panose="05000000000000000000" pitchFamily="2" charset="2"/>
              <a:buChar char="q"/>
            </a:pPr>
            <a:endParaRPr lang="en-US" sz="135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1" indent="-285750">
              <a:buFont typeface="Wingdings" panose="05000000000000000000" pitchFamily="2" charset="2"/>
              <a:buChar char="q"/>
            </a:pP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 Views</a:t>
            </a:r>
            <a:endParaRPr lang="en-US" sz="1350" dirty="0">
              <a:solidFill>
                <a:srgbClr val="00B0F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36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/>
        </p:nvSpPr>
        <p:spPr>
          <a:xfrm>
            <a:off x="398837" y="145918"/>
            <a:ext cx="662143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262626"/>
              </a:buClr>
              <a:buSzPct val="25000"/>
            </a:pPr>
            <a:r>
              <a:rPr lang="en-US" sz="26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Collecting and Preparing the data</a:t>
            </a:r>
            <a:endParaRPr lang="en-US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Shape 401"/>
          <p:cNvSpPr/>
          <p:nvPr/>
        </p:nvSpPr>
        <p:spPr>
          <a:xfrm>
            <a:off x="1524000" y="539750"/>
            <a:ext cx="6096000" cy="406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3" name="Shape 403"/>
          <p:cNvSpPr/>
          <p:nvPr/>
        </p:nvSpPr>
        <p:spPr>
          <a:xfrm>
            <a:off x="7031490" y="2636603"/>
            <a:ext cx="1723353" cy="265355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3882" y="864429"/>
            <a:ext cx="818096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build a predictive model we will require the data, which can be achieved from many different places one of which is </a:t>
            </a:r>
            <a:r>
              <a:rPr lang="en-US" sz="1350" dirty="0" smtClean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Analytics</a:t>
            </a:r>
            <a:r>
              <a:rPr lang="en-US" sz="135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135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73882" y="1645679"/>
            <a:ext cx="4437433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Analytics can be used to provide following data </a:t>
            </a:r>
            <a:endParaRPr lang="en-US" sz="13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3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0730" y="2178996"/>
            <a:ext cx="314701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rgbClr val="00B0F0"/>
                </a:solidFill>
              </a:rPr>
              <a:t>Visitor Id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rgbClr val="00B0F0"/>
                </a:solidFill>
              </a:rPr>
              <a:t>Visitor Type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rgbClr val="00B0F0"/>
                </a:solidFill>
              </a:rPr>
              <a:t>Visit Count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rgbClr val="00B0F0"/>
                </a:solidFill>
              </a:rPr>
              <a:t>Landing Page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rgbClr val="00B0F0"/>
                </a:solidFill>
              </a:rPr>
              <a:t>Exit Page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rgbClr val="00B0F0"/>
                </a:solidFill>
              </a:rPr>
              <a:t>Average time spent on website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rgbClr val="00B0F0"/>
                </a:solidFill>
              </a:rPr>
              <a:t>Page views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rgbClr val="00B0F0"/>
                </a:solidFill>
              </a:rPr>
              <a:t>Unique page views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rgbClr val="00B0F0"/>
                </a:solidFill>
              </a:rPr>
              <a:t>Days since last visit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rgbClr val="00B0F0"/>
                </a:solidFill>
              </a:rPr>
              <a:t>Medium (organic search or direct)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7756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/>
        </p:nvSpPr>
        <p:spPr>
          <a:xfrm>
            <a:off x="398837" y="145918"/>
            <a:ext cx="662143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262626"/>
              </a:buClr>
              <a:buSzPct val="25000"/>
            </a:pPr>
            <a:r>
              <a:rPr lang="en-US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Designing the Predictive Model</a:t>
            </a:r>
            <a:endParaRPr lang="en-US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Shape 401"/>
          <p:cNvSpPr/>
          <p:nvPr/>
        </p:nvSpPr>
        <p:spPr>
          <a:xfrm>
            <a:off x="1524000" y="539750"/>
            <a:ext cx="6096000" cy="406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5074371" y="2571750"/>
            <a:ext cx="1723353" cy="330209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Shape 403"/>
          <p:cNvSpPr/>
          <p:nvPr/>
        </p:nvSpPr>
        <p:spPr>
          <a:xfrm>
            <a:off x="7031490" y="2636603"/>
            <a:ext cx="1723353" cy="265355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166" y="1425362"/>
            <a:ext cx="4911175" cy="2790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hape 400"/>
          <p:cNvSpPr txBox="1"/>
          <p:nvPr/>
        </p:nvSpPr>
        <p:spPr>
          <a:xfrm>
            <a:off x="3205934" y="2276838"/>
            <a:ext cx="2668619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262626"/>
              </a:buClr>
              <a:buSzPct val="25000"/>
            </a:pPr>
            <a:r>
              <a:rPr lang="en-US" sz="2600" b="0" i="0" u="none" strike="noStrike" cap="none" baseline="0" dirty="0" smtClean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Code Demo</a:t>
            </a:r>
            <a:endParaRPr lang="en-US" sz="2600" b="0" i="0" u="none" strike="noStrike" cap="none" baseline="0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191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Thank You …</a:t>
            </a:r>
          </a:p>
          <a:p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Questions/Queries/Feedback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Recording and presentation will be made available to you within 24 hours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/>
        </p:nvSpPr>
        <p:spPr>
          <a:xfrm>
            <a:off x="398836" y="145918"/>
            <a:ext cx="5544763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Calibri"/>
              <a:buNone/>
            </a:pPr>
            <a:r>
              <a:rPr lang="en-US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What are we going to learn today ?</a:t>
            </a:r>
            <a:endParaRPr lang="en-US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Shape 196"/>
          <p:cNvSpPr txBox="1"/>
          <p:nvPr/>
        </p:nvSpPr>
        <p:spPr>
          <a:xfrm>
            <a:off x="467543" y="787560"/>
            <a:ext cx="38904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Tahoma"/>
              <a:buNone/>
            </a:pPr>
            <a:r>
              <a:rPr lang="en-US" sz="1200" b="0" i="0" u="none" strike="noStrike" cap="none" baseline="0" dirty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At the end of this </a:t>
            </a:r>
            <a:r>
              <a:rPr lang="en-US" sz="1200" b="0" i="0" u="none" strike="noStrike" cap="none" baseline="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session, </a:t>
            </a:r>
            <a:r>
              <a:rPr lang="en-US" sz="1200" b="0" i="0" u="none" strike="noStrike" cap="none" baseline="0" dirty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you will be able </a:t>
            </a:r>
            <a:r>
              <a:rPr lang="en-US" sz="1200" b="0" i="0" u="none" strike="noStrike" cap="none" baseline="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to know:</a:t>
            </a:r>
            <a:endParaRPr lang="en-US" sz="1200" b="0" i="0" u="none" strike="noStrike" cap="none" baseline="0" dirty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Symbol" panose="05050102010706020507" pitchFamily="18" charset="2"/>
              <a:buChar char="®"/>
            </a:pPr>
            <a:endParaRPr sz="1200" b="0" i="0" u="none" strike="noStrike" cap="none" baseline="0" dirty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r>
              <a:rPr lang="en-US" sz="1200" b="0" i="0" u="none" strike="noStrike" cap="none" baseline="0" dirty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What is Predictive Analytics</a:t>
            </a: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endParaRPr lang="en-US" sz="1200" dirty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 Applications for Predictive Analytics</a:t>
            </a: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endParaRPr lang="en-US" sz="1200" dirty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 How organizations are using Predictive Analytics</a:t>
            </a: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 Tools used for Predictive Analytics</a:t>
            </a: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endParaRPr lang="en-US" sz="1200" dirty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 Use </a:t>
            </a:r>
            <a:r>
              <a:rPr lang="en-US" sz="1200" dirty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of </a:t>
            </a:r>
            <a:r>
              <a:rPr lang="en-US" sz="120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Predictive </a:t>
            </a:r>
            <a:r>
              <a:rPr lang="en-US" sz="1200" dirty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A</a:t>
            </a:r>
            <a:r>
              <a:rPr lang="en-US" sz="120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nalytics </a:t>
            </a:r>
            <a:r>
              <a:rPr lang="en-US" sz="1200" dirty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in </a:t>
            </a:r>
            <a:r>
              <a:rPr lang="en-US" sz="120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eCommerce</a:t>
            </a:r>
            <a:endParaRPr lang="en-US" sz="1200" dirty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r>
              <a:rPr lang="en-US" sz="1200" dirty="0" smtClean="0">
                <a:solidFill>
                  <a:srgbClr val="262626"/>
                </a:solidFill>
                <a:latin typeface="Tahoma"/>
                <a:ea typeface="Tahoma"/>
                <a:cs typeface="Tahoma"/>
                <a:sym typeface="Tahoma"/>
              </a:rPr>
              <a:t> Hands on - Designing a Predictive Model</a:t>
            </a:r>
            <a:endParaRPr lang="en-US" sz="1200" dirty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>
              <a:buClr>
                <a:srgbClr val="262626"/>
              </a:buClr>
              <a:buSzPct val="100000"/>
              <a:buFont typeface="Symbol" panose="05050102010706020507" pitchFamily="18" charset="2"/>
              <a:buChar char="®"/>
            </a:pPr>
            <a:endParaRPr lang="en-US" sz="1200" dirty="0" smtClea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8">
              <a:buClr>
                <a:srgbClr val="262626"/>
              </a:buClr>
              <a:buSzPct val="100000"/>
            </a:pPr>
            <a:endParaRPr lang="en-US" sz="1200" dirty="0" smtClean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8">
              <a:buClr>
                <a:srgbClr val="262626"/>
              </a:buClr>
              <a:buSzPct val="100000"/>
            </a:pPr>
            <a:endParaRPr lang="en-US" sz="1200" b="0" i="0" u="none" strike="noStrike" cap="none" baseline="0" dirty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628650" lvl="8" indent="-171450">
              <a:buClr>
                <a:srgbClr val="262626"/>
              </a:buClr>
              <a:buSzPct val="100000"/>
              <a:buFont typeface="Tahoma" panose="020B0604030504040204" pitchFamily="34" charset="0"/>
              <a:buChar char="»"/>
            </a:pPr>
            <a:endParaRPr lang="en-US" sz="1200" b="0" i="0" u="none" strike="noStrike" cap="none" baseline="0" dirty="0">
              <a:solidFill>
                <a:srgbClr val="26262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8836" y="766865"/>
            <a:ext cx="834658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Predictive analytics </a:t>
            </a: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the analysis of data by using statistical algorithms and machine-learning techniques to identify the likelihood of future outcomes based on historical </a:t>
            </a:r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</a:p>
          <a:p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buClr>
                <a:schemeClr val="dk1"/>
              </a:buClr>
            </a:pPr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7" t="7977" r="20509" b="9287"/>
          <a:stretch/>
        </p:blipFill>
        <p:spPr>
          <a:xfrm>
            <a:off x="2579077" y="1375086"/>
            <a:ext cx="3387968" cy="335104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8836" y="145917"/>
            <a:ext cx="465604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83"/>
            <a:r>
              <a:rPr 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Predictive Analytics</a:t>
            </a:r>
            <a:endParaRPr lang="en-IN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6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://blogs.sas.com/content/subconsciousmusings/files/2013/01/PAL1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34" y="717107"/>
            <a:ext cx="7633335" cy="3975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98836" y="145917"/>
            <a:ext cx="465604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83"/>
            <a:r>
              <a:rPr lang="en-US" sz="2600" dirty="0" smtClean="0">
                <a:solidFill>
                  <a:srgbClr val="262626"/>
                </a:solidFill>
                <a:latin typeface="Calibri" panose="020F0502020204030204" pitchFamily="34" charset="0"/>
              </a:rPr>
              <a:t>Predictive Analytics Lifecycle</a:t>
            </a:r>
            <a:endParaRPr lang="en-IN" sz="2600" dirty="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44535" y="4771549"/>
            <a:ext cx="151035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en-US" sz="1050" kern="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Source: blogs.sas.com</a:t>
            </a:r>
            <a:endParaRPr lang="en-IN" sz="1050" kern="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434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8836" y="145917"/>
            <a:ext cx="606033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Calibri" panose="020F0502020204030204" pitchFamily="34" charset="0"/>
              </a:rPr>
              <a:t>Applications for Predictive Analytics</a:t>
            </a:r>
            <a:endParaRPr lang="en-US" sz="2600" dirty="0">
              <a:latin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69379" y="4817895"/>
            <a:ext cx="18918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en-US" sz="1050" kern="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Source: www.academia.edu</a:t>
            </a:r>
            <a:endParaRPr lang="en-IN" sz="1050" kern="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629" y="771803"/>
            <a:ext cx="3779566" cy="3912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974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8836" y="145917"/>
            <a:ext cx="465604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Calibri" panose="020F0502020204030204" pitchFamily="34" charset="0"/>
              </a:rPr>
              <a:t>Real-Life Examples</a:t>
            </a:r>
            <a:endParaRPr lang="en-US" sz="2600" dirty="0">
              <a:latin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69379" y="4817895"/>
            <a:ext cx="18918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en-US" sz="1050" kern="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Source: www.academia.edu</a:t>
            </a:r>
            <a:endParaRPr lang="en-IN" sz="1050" kern="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31203" y="1118337"/>
            <a:ext cx="5460082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Commonwealth </a:t>
            </a:r>
            <a:r>
              <a:rPr lang="en-US" sz="135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Bank can reliably predict the likelihood of fraud activity for any given transaction before it is authorized </a:t>
            </a:r>
            <a:r>
              <a:rPr lang="en-US" sz="13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within 40 milliseconds of the transaction being </a:t>
            </a: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initiated</a:t>
            </a:r>
          </a:p>
          <a:p>
            <a:endParaRPr lang="en-US" sz="135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3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35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Lenovo achieved 50% reduction in issue detection time</a:t>
            </a:r>
            <a:endParaRPr lang="en-US" sz="135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3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3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135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Salt </a:t>
            </a:r>
            <a:r>
              <a:rPr lang="en-US" sz="135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River Project forecasting model helps them </a:t>
            </a:r>
            <a:r>
              <a:rPr lang="en-US" sz="135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know </a:t>
            </a:r>
            <a:r>
              <a:rPr lang="en-US" sz="135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best time to sell </a:t>
            </a:r>
            <a:r>
              <a:rPr lang="en-US" sz="13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excess electricity for the best </a:t>
            </a: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price</a:t>
            </a:r>
            <a:endParaRPr lang="en-US" sz="13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endParaRPr lang="en-US" sz="135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endParaRPr lang="en-US" sz="13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Staples </a:t>
            </a:r>
            <a:r>
              <a:rPr lang="en-US" sz="13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analyzes online and offline consumer behavior to provide a </a:t>
            </a: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complete </a:t>
            </a:r>
            <a:r>
              <a:rPr lang="en-US" sz="13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picture of their </a:t>
            </a:r>
            <a:r>
              <a:rPr lang="en-US" sz="135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customers </a:t>
            </a:r>
            <a:r>
              <a:rPr lang="en-US" sz="13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</a:t>
            </a:r>
            <a:r>
              <a:rPr lang="en-US" sz="135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realized a 137% </a:t>
            </a:r>
            <a:r>
              <a:rPr lang="en-US" sz="135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ROI</a:t>
            </a:r>
            <a:endParaRPr lang="en-US" sz="135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266" name="Picture 2" descr="https://aaasoc.files.wordpress.com/2012/07/commonwealth_bank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289" y="821408"/>
            <a:ext cx="1326995" cy="94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https://www.it.ox.ac.uk/sites/dandy/files/images/event/Lenovo%20Logo%20larg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295" y="2072786"/>
            <a:ext cx="1639989" cy="637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https://upload.wikimedia.org/wikipedia/en/thumb/c/cd/Salt_River_Project_logo.svg/465px-Salt_River_Project_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645" y="2851865"/>
            <a:ext cx="1183990" cy="37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4" name="Picture 10" descr="http://www.insidermonkey.com/blog/wp-content/uploads/2012/12/Staples-Logo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3882">
            <a:off x="1013171" y="3597514"/>
            <a:ext cx="1183692" cy="580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331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75692" y="2338615"/>
            <a:ext cx="56048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Thoughtful Predictive Analytics ?</a:t>
            </a:r>
          </a:p>
          <a:p>
            <a:pPr marL="171450" indent="-171450" algn="ctr">
              <a:buFont typeface="Symbol" panose="05050102010706020507" pitchFamily="18" charset="2"/>
              <a:buChar char="®"/>
            </a:pPr>
            <a:endParaRPr lang="en-IN" sz="18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4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4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4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         Thoughtful Predictive Analytics</a:t>
            </a:r>
            <a:endParaRPr lang="en-US" sz="4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88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92"/>
          <a:stretch/>
        </p:blipFill>
        <p:spPr>
          <a:xfrm>
            <a:off x="0" y="-274848"/>
            <a:ext cx="9144000" cy="541834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638360"/>
            <a:ext cx="9144000" cy="49004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Path to Follow</a:t>
            </a:r>
            <a:endParaRPr lang="en-US" sz="20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/>
        </p:nvSpPr>
        <p:spPr>
          <a:xfrm>
            <a:off x="398837" y="145918"/>
            <a:ext cx="6621434" cy="49244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262626"/>
              </a:buClr>
              <a:buSzPct val="25000"/>
            </a:pPr>
            <a:r>
              <a:rPr lang="en-US" sz="2600" b="0" i="0" u="none" strike="noStrike" cap="none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Predictive Analytics Tools &amp; Softwares</a:t>
            </a:r>
            <a:endParaRPr lang="en-US" sz="2600" b="0" i="0" u="none" strike="noStrike" cap="none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Shape 401"/>
          <p:cNvSpPr/>
          <p:nvPr/>
        </p:nvSpPr>
        <p:spPr>
          <a:xfrm>
            <a:off x="1524000" y="539750"/>
            <a:ext cx="6096000" cy="406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5074371" y="2571750"/>
            <a:ext cx="1723353" cy="330209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Shape 403"/>
          <p:cNvSpPr/>
          <p:nvPr/>
        </p:nvSpPr>
        <p:spPr>
          <a:xfrm>
            <a:off x="7031490" y="2636603"/>
            <a:ext cx="1723353" cy="265355"/>
          </a:xfrm>
          <a:prstGeom prst="rect">
            <a:avLst/>
          </a:prstGeom>
          <a:solidFill>
            <a:schemeClr val="lt1"/>
          </a:solidFill>
          <a:ln w="254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20" y="3838330"/>
            <a:ext cx="3201058" cy="11136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279" y="942544"/>
            <a:ext cx="4572002" cy="13885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045" y="2527302"/>
            <a:ext cx="2971454" cy="11822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805" y="809267"/>
            <a:ext cx="2613365" cy="19824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724" y="2781030"/>
            <a:ext cx="1822720" cy="18227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456" y="3768981"/>
            <a:ext cx="2148139" cy="8825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48" y="2962657"/>
            <a:ext cx="2876168" cy="97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Brain4ce_course_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6_Brain4ce_course_template">
  <a:themeElements>
    <a:clrScheme name="Fresh">
      <a:dk1>
        <a:srgbClr val="262626"/>
      </a:dk1>
      <a:lt1>
        <a:sysClr val="window" lastClr="FFFFFF"/>
      </a:lt1>
      <a:dk2>
        <a:srgbClr val="595959"/>
      </a:dk2>
      <a:lt2>
        <a:srgbClr val="EEECE1"/>
      </a:lt2>
      <a:accent1>
        <a:srgbClr val="F4891E"/>
      </a:accent1>
      <a:accent2>
        <a:srgbClr val="7BCF27"/>
      </a:accent2>
      <a:accent3>
        <a:srgbClr val="9BBB59"/>
      </a:accent3>
      <a:accent4>
        <a:srgbClr val="00B0F0"/>
      </a:accent4>
      <a:accent5>
        <a:srgbClr val="4BACC6"/>
      </a:accent5>
      <a:accent6>
        <a:srgbClr val="F79646"/>
      </a:accent6>
      <a:hlink>
        <a:srgbClr val="00B0F0"/>
      </a:hlink>
      <a:folHlink>
        <a:srgbClr val="F489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1369</TotalTime>
  <Words>588</Words>
  <Application>Microsoft Office PowerPoint</Application>
  <PresentationFormat>On-screen Show (16:9)</PresentationFormat>
  <Paragraphs>122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Arial</vt:lpstr>
      <vt:lpstr>Calibri</vt:lpstr>
      <vt:lpstr>Castellar</vt:lpstr>
      <vt:lpstr>Noto Symbol</vt:lpstr>
      <vt:lpstr>Symbol</vt:lpstr>
      <vt:lpstr>Tahoma</vt:lpstr>
      <vt:lpstr>Wingdings</vt:lpstr>
      <vt:lpstr>3_Brain4ce_course_template</vt:lpstr>
      <vt:lpstr>4_Brain4ce_course_template</vt:lpstr>
      <vt:lpstr>5_Brain4ce_course_template</vt:lpstr>
      <vt:lpstr>6_Brain4ce_course_template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Harshita</dc:creator>
  <cp:lastModifiedBy>Mahtab Alam</cp:lastModifiedBy>
  <cp:revision>252</cp:revision>
  <dcterms:modified xsi:type="dcterms:W3CDTF">2015-10-08T05:20:54Z</dcterms:modified>
</cp:coreProperties>
</file>